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9"/>
  </p:notesMasterIdLst>
  <p:sldIdLst>
    <p:sldId id="256" r:id="rId2"/>
    <p:sldId id="603" r:id="rId3"/>
    <p:sldId id="580" r:id="rId4"/>
    <p:sldId id="639" r:id="rId5"/>
    <p:sldId id="636" r:id="rId6"/>
    <p:sldId id="637" r:id="rId7"/>
    <p:sldId id="638" r:id="rId8"/>
    <p:sldId id="640" r:id="rId9"/>
    <p:sldId id="641" r:id="rId10"/>
    <p:sldId id="630" r:id="rId11"/>
    <p:sldId id="604" r:id="rId12"/>
    <p:sldId id="648" r:id="rId13"/>
    <p:sldId id="631" r:id="rId14"/>
    <p:sldId id="633" r:id="rId15"/>
    <p:sldId id="634" r:id="rId16"/>
    <p:sldId id="635" r:id="rId17"/>
    <p:sldId id="652" r:id="rId18"/>
    <p:sldId id="642" r:id="rId19"/>
    <p:sldId id="647" r:id="rId20"/>
    <p:sldId id="653" r:id="rId21"/>
    <p:sldId id="643" r:id="rId22"/>
    <p:sldId id="644" r:id="rId23"/>
    <p:sldId id="649" r:id="rId24"/>
    <p:sldId id="650" r:id="rId25"/>
    <p:sldId id="645" r:id="rId26"/>
    <p:sldId id="651" r:id="rId27"/>
    <p:sldId id="262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CC00"/>
    <a:srgbClr val="99FF33"/>
    <a:srgbClr val="FF7C80"/>
    <a:srgbClr val="0099FF"/>
    <a:srgbClr val="FFCC66"/>
    <a:srgbClr val="66FF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737" autoAdjust="0"/>
  </p:normalViewPr>
  <p:slideViewPr>
    <p:cSldViewPr>
      <p:cViewPr>
        <p:scale>
          <a:sx n="70" d="100"/>
          <a:sy n="70" d="100"/>
        </p:scale>
        <p:origin x="-1733" y="-4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9116038-C85A-4CE6-9140-EBFDA02B309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033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3200"/>
            </a:lvl1pPr>
            <a:lvl2pPr>
              <a:buFont typeface="Arial" pitchFamily="34" charset="0"/>
              <a:buChar char="•"/>
              <a:defRPr sz="2800"/>
            </a:lvl2pPr>
            <a:lvl3pPr>
              <a:buFont typeface="Arial" pitchFamily="34" charset="0"/>
              <a:buChar char="•"/>
              <a:defRPr sz="24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E8E8E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41D06"/>
            </a:gs>
            <a:gs pos="100000">
              <a:srgbClr val="C10F0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9"/>
          <p:cNvGrpSpPr>
            <a:grpSpLocks/>
          </p:cNvGrpSpPr>
          <p:nvPr/>
        </p:nvGrpSpPr>
        <p:grpSpPr bwMode="auto">
          <a:xfrm>
            <a:off x="511175" y="873125"/>
            <a:ext cx="8093075" cy="2411413"/>
            <a:chOff x="322" y="550"/>
            <a:chExt cx="2443" cy="606"/>
          </a:xfrm>
        </p:grpSpPr>
        <p:sp>
          <p:nvSpPr>
            <p:cNvPr id="14345" name="AutoShape 20"/>
            <p:cNvSpPr>
              <a:spLocks noChangeArrowheads="1"/>
            </p:cNvSpPr>
            <p:nvPr/>
          </p:nvSpPr>
          <p:spPr bwMode="auto">
            <a:xfrm>
              <a:off x="843" y="550"/>
              <a:ext cx="134" cy="118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6" name="AutoShape 21"/>
            <p:cNvSpPr>
              <a:spLocks noChangeArrowheads="1"/>
            </p:cNvSpPr>
            <p:nvPr/>
          </p:nvSpPr>
          <p:spPr bwMode="auto">
            <a:xfrm>
              <a:off x="574" y="550"/>
              <a:ext cx="168" cy="185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7" name="AutoShape 22"/>
            <p:cNvSpPr>
              <a:spLocks noChangeArrowheads="1"/>
            </p:cNvSpPr>
            <p:nvPr/>
          </p:nvSpPr>
          <p:spPr bwMode="auto">
            <a:xfrm>
              <a:off x="775" y="1055"/>
              <a:ext cx="101" cy="101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8" name="AutoShape 23"/>
            <p:cNvSpPr>
              <a:spLocks noChangeArrowheads="1"/>
            </p:cNvSpPr>
            <p:nvPr/>
          </p:nvSpPr>
          <p:spPr bwMode="auto">
            <a:xfrm>
              <a:off x="624" y="837"/>
              <a:ext cx="151" cy="168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9" name="AutoShape 24"/>
            <p:cNvSpPr>
              <a:spLocks noChangeArrowheads="1"/>
            </p:cNvSpPr>
            <p:nvPr/>
          </p:nvSpPr>
          <p:spPr bwMode="auto">
            <a:xfrm>
              <a:off x="322" y="753"/>
              <a:ext cx="252" cy="252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73" name="Text Box 25"/>
            <p:cNvSpPr txBox="1">
              <a:spLocks noChangeArrowheads="1"/>
            </p:cNvSpPr>
            <p:nvPr/>
          </p:nvSpPr>
          <p:spPr bwMode="auto">
            <a:xfrm>
              <a:off x="799" y="647"/>
              <a:ext cx="1966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pt-BR" sz="3300" b="1" dirty="0" smtClean="0">
                  <a:latin typeface="+mj-lt"/>
                  <a:ea typeface="Verdana" pitchFamily="34" charset="0"/>
                  <a:cs typeface="Verdana" pitchFamily="34" charset="0"/>
                </a:rPr>
                <a:t>Die Bedeutung, zum Familienstamm Franz Jakob Hübert zu gehören</a:t>
              </a:r>
            </a:p>
            <a:p>
              <a:pPr>
                <a:defRPr/>
              </a:pPr>
              <a:r>
                <a:rPr lang="pt-BR" sz="3300" b="1" dirty="0" smtClean="0">
                  <a:solidFill>
                    <a:schemeClr val="bg1"/>
                  </a:solidFill>
                  <a:latin typeface="+mj-lt"/>
                  <a:ea typeface="Verdana" pitchFamily="34" charset="0"/>
                  <a:cs typeface="Verdana" pitchFamily="34" charset="0"/>
                </a:rPr>
                <a:t>	</a:t>
              </a:r>
              <a:endParaRPr lang="pt-BR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4339" name="Group 26"/>
          <p:cNvGrpSpPr>
            <a:grpSpLocks/>
          </p:cNvGrpSpPr>
          <p:nvPr/>
        </p:nvGrpSpPr>
        <p:grpSpPr bwMode="auto">
          <a:xfrm>
            <a:off x="4716463" y="3141663"/>
            <a:ext cx="3527425" cy="3170237"/>
            <a:chOff x="1701" y="1791"/>
            <a:chExt cx="2340" cy="2163"/>
          </a:xfrm>
        </p:grpSpPr>
        <p:sp>
          <p:nvSpPr>
            <p:cNvPr id="14340" name="AutoShape 27"/>
            <p:cNvSpPr>
              <a:spLocks noChangeArrowheads="1"/>
            </p:cNvSpPr>
            <p:nvPr/>
          </p:nvSpPr>
          <p:spPr bwMode="auto">
            <a:xfrm>
              <a:off x="3561" y="1791"/>
              <a:ext cx="480" cy="420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1" name="AutoShape 28"/>
            <p:cNvSpPr>
              <a:spLocks noChangeArrowheads="1"/>
            </p:cNvSpPr>
            <p:nvPr/>
          </p:nvSpPr>
          <p:spPr bwMode="auto">
            <a:xfrm>
              <a:off x="2601" y="1791"/>
              <a:ext cx="600" cy="660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2" name="AutoShape 29"/>
            <p:cNvSpPr>
              <a:spLocks noChangeArrowheads="1"/>
            </p:cNvSpPr>
            <p:nvPr/>
          </p:nvSpPr>
          <p:spPr bwMode="auto">
            <a:xfrm>
              <a:off x="3321" y="3594"/>
              <a:ext cx="360" cy="360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3" name="AutoShape 30"/>
            <p:cNvSpPr>
              <a:spLocks noChangeArrowheads="1"/>
            </p:cNvSpPr>
            <p:nvPr/>
          </p:nvSpPr>
          <p:spPr bwMode="auto">
            <a:xfrm>
              <a:off x="2781" y="2814"/>
              <a:ext cx="540" cy="600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4" name="AutoShape 31"/>
            <p:cNvSpPr>
              <a:spLocks noChangeArrowheads="1"/>
            </p:cNvSpPr>
            <p:nvPr/>
          </p:nvSpPr>
          <p:spPr bwMode="auto">
            <a:xfrm>
              <a:off x="1701" y="2514"/>
              <a:ext cx="900" cy="900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6103938"/>
            <a:ext cx="949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dirty="0" smtClean="0"/>
              <a:t>!</a:t>
            </a:r>
            <a:endParaRPr lang="pt-BR" dirty="0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 flipV="1">
            <a:off x="755576" y="692694"/>
            <a:ext cx="3384376" cy="45719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feld 3"/>
          <p:cNvSpPr txBox="1"/>
          <p:nvPr/>
        </p:nvSpPr>
        <p:spPr>
          <a:xfrm>
            <a:off x="827584" y="33265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/>
              <a:t>Hüberts</a:t>
            </a:r>
            <a:endParaRPr lang="en-GB" sz="2000" b="1" i="1" dirty="0" smtClean="0"/>
          </a:p>
          <a:p>
            <a:endParaRPr lang="pt-BR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9552" y="476672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i="1" dirty="0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19113" y="6175375"/>
            <a:ext cx="5116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/>
              <a:t>   </a:t>
            </a:r>
            <a:endParaRPr lang="pt-BR" dirty="0"/>
          </a:p>
        </p:txBody>
      </p:sp>
      <p:pic>
        <p:nvPicPr>
          <p:cNvPr id="105474" name="Picture 2" descr="D:\Documentos Ingo\HÜBERTTREFFEN 2015\VORSTELLUNGEN\BILDER\Goet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3168352" cy="4125458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539552" y="5373216"/>
            <a:ext cx="5202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J. W. v. Goethe 1749 - 1832</a:t>
            </a:r>
            <a:endParaRPr lang="pt-BR" dirty="0"/>
          </a:p>
        </p:txBody>
      </p:sp>
      <p:sp>
        <p:nvSpPr>
          <p:cNvPr id="15" name="Textfeld 14"/>
          <p:cNvSpPr txBox="1"/>
          <p:nvPr/>
        </p:nvSpPr>
        <p:spPr>
          <a:xfrm>
            <a:off x="4572000" y="1700808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„Was du von den Eltern hast geerbt,</a:t>
            </a:r>
          </a:p>
          <a:p>
            <a:endParaRPr lang="de-DE" dirty="0" smtClean="0"/>
          </a:p>
          <a:p>
            <a:r>
              <a:rPr lang="de-DE" dirty="0" smtClean="0"/>
              <a:t>erwirb es, um es zu besitzen.“ 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6103938"/>
            <a:ext cx="949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dirty="0" smtClean="0"/>
              <a:t>!</a:t>
            </a:r>
            <a:endParaRPr lang="pt-BR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flipV="1">
            <a:off x="755576" y="692694"/>
            <a:ext cx="3384376" cy="45719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" name="Textfeld 13"/>
          <p:cNvSpPr txBox="1"/>
          <p:nvPr/>
        </p:nvSpPr>
        <p:spPr>
          <a:xfrm>
            <a:off x="827584" y="33265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/>
              <a:t>Hüberts</a:t>
            </a:r>
            <a:endParaRPr lang="en-GB" sz="2000" b="1" i="1" dirty="0" smtClean="0"/>
          </a:p>
          <a:p>
            <a:endParaRPr lang="pt-BR" dirty="0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39552" y="476672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i="1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19113" y="6175375"/>
            <a:ext cx="5116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/>
              <a:t>   </a:t>
            </a:r>
            <a:endParaRPr lang="pt-BR" dirty="0"/>
          </a:p>
        </p:txBody>
      </p:sp>
      <p:pic>
        <p:nvPicPr>
          <p:cNvPr id="88066" name="Picture 2" descr="https://upload.wikimedia.org/wikipedia/commons/2/24/Emile_Durkhe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2181225" cy="3086101"/>
          </a:xfrm>
          <a:prstGeom prst="rect">
            <a:avLst/>
          </a:prstGeom>
          <a:noFill/>
        </p:spPr>
      </p:pic>
      <p:sp>
        <p:nvSpPr>
          <p:cNvPr id="24" name="Textfeld 23"/>
          <p:cNvSpPr txBox="1"/>
          <p:nvPr/>
        </p:nvSpPr>
        <p:spPr>
          <a:xfrm>
            <a:off x="3059832" y="1196752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dirty="0" smtClean="0"/>
              <a:t>Kollektives </a:t>
            </a:r>
            <a:r>
              <a:rPr lang="de-DE" dirty="0" err="1" smtClean="0"/>
              <a:t>Bewustsein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Vom Einzelnen unabhängiges Verhalten.</a:t>
            </a:r>
          </a:p>
          <a:p>
            <a:endParaRPr lang="de-DE" dirty="0" smtClean="0"/>
          </a:p>
          <a:p>
            <a:r>
              <a:rPr lang="de-DE" dirty="0" smtClean="0"/>
              <a:t>Verhalten – Werte - Glauben</a:t>
            </a:r>
            <a:endParaRPr lang="pt-BR" dirty="0"/>
          </a:p>
        </p:txBody>
      </p:sp>
      <p:sp>
        <p:nvSpPr>
          <p:cNvPr id="25" name="Textfeld 24"/>
          <p:cNvSpPr txBox="1"/>
          <p:nvPr/>
        </p:nvSpPr>
        <p:spPr>
          <a:xfrm>
            <a:off x="467544" y="4653136"/>
            <a:ext cx="2650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Emile Durkheim</a:t>
            </a:r>
          </a:p>
          <a:p>
            <a:r>
              <a:rPr lang="de-DE" dirty="0" smtClean="0"/>
              <a:t>1858 - 1917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6103938"/>
            <a:ext cx="949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dirty="0" smtClean="0"/>
              <a:t>!</a:t>
            </a:r>
            <a:endParaRPr lang="pt-BR" dirty="0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 flipV="1">
            <a:off x="755576" y="692694"/>
            <a:ext cx="3384376" cy="45719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feld 3"/>
          <p:cNvSpPr txBox="1"/>
          <p:nvPr/>
        </p:nvSpPr>
        <p:spPr>
          <a:xfrm>
            <a:off x="827584" y="33265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/>
              <a:t>Hüberts</a:t>
            </a:r>
            <a:endParaRPr lang="en-GB" sz="2000" b="1" i="1" dirty="0" smtClean="0"/>
          </a:p>
          <a:p>
            <a:endParaRPr lang="pt-BR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9552" y="476672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i="1" dirty="0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19113" y="6175375"/>
            <a:ext cx="5116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/>
              <a:t>   </a:t>
            </a:r>
            <a:endParaRPr lang="pt-BR" dirty="0"/>
          </a:p>
        </p:txBody>
      </p:sp>
      <p:sp>
        <p:nvSpPr>
          <p:cNvPr id="11" name="Textfeld 10"/>
          <p:cNvSpPr txBox="1"/>
          <p:nvPr/>
        </p:nvSpPr>
        <p:spPr>
          <a:xfrm>
            <a:off x="1043608" y="1484784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sz="3600" dirty="0" smtClean="0"/>
              <a:t>Beispiele aus der Tierwelt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06498" name="Picture 2" descr="D:\Documentos Ingo\HÜBERTTREFFEN 2015\VORSTELLUNGEN\BILDER\Wildgansfl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763606" cy="3096344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1043608" y="4653136"/>
            <a:ext cx="248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       Zugvögel</a:t>
            </a:r>
            <a:endParaRPr lang="pt-BR" dirty="0"/>
          </a:p>
        </p:txBody>
      </p:sp>
      <p:sp>
        <p:nvSpPr>
          <p:cNvPr id="9" name="Textfeld 8"/>
          <p:cNvSpPr txBox="1"/>
          <p:nvPr/>
        </p:nvSpPr>
        <p:spPr>
          <a:xfrm>
            <a:off x="5004048" y="1268760"/>
            <a:ext cx="4464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Sie kennen die Richtung</a:t>
            </a:r>
          </a:p>
          <a:p>
            <a:endParaRPr lang="de-DE" dirty="0" smtClean="0"/>
          </a:p>
          <a:p>
            <a:r>
              <a:rPr lang="de-DE" dirty="0" smtClean="0"/>
              <a:t>Sie haben einen Kompass</a:t>
            </a:r>
          </a:p>
          <a:p>
            <a:endParaRPr lang="de-DE" dirty="0" smtClean="0"/>
          </a:p>
          <a:p>
            <a:r>
              <a:rPr lang="de-DE" dirty="0" smtClean="0"/>
              <a:t>Sie zeigen „Zugunruhe“</a:t>
            </a:r>
          </a:p>
          <a:p>
            <a:endParaRPr lang="de-DE" dirty="0" smtClean="0"/>
          </a:p>
          <a:p>
            <a:r>
              <a:rPr lang="de-DE" dirty="0" smtClean="0"/>
              <a:t>Einzelne Vögel im Labor</a:t>
            </a:r>
          </a:p>
          <a:p>
            <a:r>
              <a:rPr lang="de-DE" dirty="0" smtClean="0"/>
              <a:t>fanden auch die Richtung</a:t>
            </a:r>
          </a:p>
          <a:p>
            <a:endParaRPr lang="de-DE" dirty="0" smtClean="0"/>
          </a:p>
          <a:p>
            <a:r>
              <a:rPr lang="de-DE" dirty="0" smtClean="0"/>
              <a:t>Paarung von Wildgänsen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07523" name="Picture 3" descr="D:\Documentos Ingo\HÜBERTTREFFEN 2015\VORSTELLUNGEN\BILDER\W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753968" cy="2808312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1259632" y="4149080"/>
            <a:ext cx="1380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Wölfe</a:t>
            </a:r>
            <a:endParaRPr lang="pt-BR" dirty="0"/>
          </a:p>
        </p:txBody>
      </p:sp>
      <p:pic>
        <p:nvPicPr>
          <p:cNvPr id="107525" name="Picture 5" descr="https://upload.wikimedia.org/wikipedia/commons/thumb/f/f9/Canis_lupus_arctos_-_Tiergarten_Sch%C3%B6nbrunn.jpg/1024px-Canis_lupus_arctos_-_Tiergarten_Sch%C3%B6nbru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293096"/>
            <a:ext cx="2698982" cy="180020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499992" y="1340768"/>
            <a:ext cx="422955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Leben in Paaren</a:t>
            </a:r>
          </a:p>
          <a:p>
            <a:endParaRPr lang="de-DE" dirty="0" smtClean="0"/>
          </a:p>
          <a:p>
            <a:r>
              <a:rPr lang="de-DE" dirty="0" smtClean="0"/>
              <a:t>Hegen Junge von anderen</a:t>
            </a:r>
          </a:p>
          <a:p>
            <a:r>
              <a:rPr lang="de-DE" dirty="0" smtClean="0"/>
              <a:t>Paaren</a:t>
            </a:r>
          </a:p>
          <a:p>
            <a:endParaRPr lang="de-DE" dirty="0" smtClean="0"/>
          </a:p>
          <a:p>
            <a:r>
              <a:rPr lang="de-DE" dirty="0" smtClean="0"/>
              <a:t>Heulen verschieden :</a:t>
            </a:r>
          </a:p>
          <a:p>
            <a:pPr>
              <a:buFontTx/>
              <a:buChar char="-"/>
            </a:pPr>
            <a:r>
              <a:rPr lang="de-DE" dirty="0" smtClean="0"/>
              <a:t>Warnen</a:t>
            </a:r>
          </a:p>
          <a:p>
            <a:pPr>
              <a:buFontTx/>
              <a:buChar char="-"/>
            </a:pPr>
            <a:r>
              <a:rPr lang="de-DE" dirty="0" smtClean="0"/>
              <a:t>Jagen</a:t>
            </a:r>
          </a:p>
          <a:p>
            <a:pPr>
              <a:buFontTx/>
              <a:buChar char="-"/>
            </a:pPr>
            <a:r>
              <a:rPr lang="de-DE" dirty="0" smtClean="0"/>
              <a:t>Rufen</a:t>
            </a:r>
          </a:p>
          <a:p>
            <a:pPr>
              <a:buFontTx/>
              <a:buChar char="-"/>
            </a:pPr>
            <a:r>
              <a:rPr lang="de-DE" dirty="0" smtClean="0"/>
              <a:t>Paaren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5122" name="Picture 2" descr="D:\Documentos Ingo\HÜBERTTREFFEN 2015\VORSTELLUNGEN\BILDER\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1944216" cy="1944216"/>
          </a:xfrm>
          <a:prstGeom prst="rect">
            <a:avLst/>
          </a:prstGeom>
          <a:noFill/>
        </p:spPr>
      </p:pic>
      <p:pic>
        <p:nvPicPr>
          <p:cNvPr id="5124" name="Picture 4" descr="Karin Granbom Ellisons blo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7913" y="1196752"/>
            <a:ext cx="2400267" cy="1800200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2195736" y="1628800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Vieles ist uns angeboren</a:t>
            </a:r>
          </a:p>
          <a:p>
            <a:endParaRPr lang="de-DE" dirty="0" smtClean="0"/>
          </a:p>
          <a:p>
            <a:r>
              <a:rPr lang="de-DE" dirty="0" smtClean="0"/>
              <a:t>Es steckt in dem Genom,</a:t>
            </a:r>
          </a:p>
          <a:p>
            <a:endParaRPr lang="de-DE" dirty="0" smtClean="0"/>
          </a:p>
          <a:p>
            <a:r>
              <a:rPr lang="de-DE" dirty="0" smtClean="0"/>
              <a:t>das wir von den Vorfahren erhalten haben.</a:t>
            </a:r>
            <a:endParaRPr lang="pt-BR" dirty="0"/>
          </a:p>
        </p:txBody>
      </p:sp>
      <p:sp>
        <p:nvSpPr>
          <p:cNvPr id="10" name="Textfeld 9"/>
          <p:cNvSpPr txBox="1"/>
          <p:nvPr/>
        </p:nvSpPr>
        <p:spPr>
          <a:xfrm>
            <a:off x="1115616" y="4653136"/>
            <a:ext cx="75809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Genau wie bei anderen Lebewesen, haben auch</a:t>
            </a:r>
          </a:p>
          <a:p>
            <a:endParaRPr lang="de-DE" dirty="0" smtClean="0"/>
          </a:p>
          <a:p>
            <a:r>
              <a:rPr lang="de-DE" dirty="0" smtClean="0"/>
              <a:t>wir viel Gemeinsames.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94209" name="Picture 1" descr="D:\Documentos Ingo\HÜBERTTREFFEN 2015\VORSTELLUNGEN\BILDER\Parthen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1581150" cy="1190625"/>
          </a:xfrm>
          <a:prstGeom prst="rect">
            <a:avLst/>
          </a:prstGeom>
          <a:noFill/>
        </p:spPr>
      </p:pic>
      <p:pic>
        <p:nvPicPr>
          <p:cNvPr id="94210" name="Picture 2" descr="D:\Documentos Ingo\HÜBERTTREFFEN 2015\VORSTELLUNGEN\BILDER\Pallas athe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268760"/>
            <a:ext cx="1638300" cy="2857500"/>
          </a:xfrm>
          <a:prstGeom prst="rect">
            <a:avLst/>
          </a:prstGeom>
          <a:noFill/>
        </p:spPr>
      </p:pic>
      <p:pic>
        <p:nvPicPr>
          <p:cNvPr id="9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12976"/>
            <a:ext cx="4392488" cy="288032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843808" y="1484784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Aus der Geschichte</a:t>
            </a:r>
          </a:p>
          <a:p>
            <a:r>
              <a:rPr lang="de-DE" dirty="0" smtClean="0"/>
              <a:t>der Familie und was mit ihr geschah, können wir</a:t>
            </a:r>
          </a:p>
          <a:p>
            <a:r>
              <a:rPr lang="de-DE" dirty="0" smtClean="0"/>
              <a:t>Viel lernen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" name="Textfeld 6"/>
          <p:cNvSpPr txBox="1"/>
          <p:nvPr/>
        </p:nvSpPr>
        <p:spPr>
          <a:xfrm>
            <a:off x="1331640" y="1628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Textfeld 8"/>
          <p:cNvSpPr txBox="1"/>
          <p:nvPr/>
        </p:nvSpPr>
        <p:spPr>
          <a:xfrm>
            <a:off x="1547664" y="2705437"/>
            <a:ext cx="742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       Was  eigentlich ?</a:t>
            </a:r>
            <a:endParaRPr lang="pt-BR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" name="Textfeld 6"/>
          <p:cNvSpPr txBox="1"/>
          <p:nvPr/>
        </p:nvSpPr>
        <p:spPr>
          <a:xfrm>
            <a:off x="1331640" y="1628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8" name="Picture 6" descr="mapa prot franc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2611743" cy="21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3563888" y="1412776"/>
            <a:ext cx="516724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Was suchten unsere Vorfahren :</a:t>
            </a:r>
          </a:p>
          <a:p>
            <a:endParaRPr lang="de-DE" dirty="0" smtClean="0"/>
          </a:p>
          <a:p>
            <a:r>
              <a:rPr lang="de-DE" dirty="0" smtClean="0"/>
              <a:t>   - Glaubensfreiheit</a:t>
            </a:r>
          </a:p>
          <a:p>
            <a:r>
              <a:rPr lang="de-DE" dirty="0" smtClean="0"/>
              <a:t>   - Sicherheit</a:t>
            </a:r>
          </a:p>
          <a:p>
            <a:r>
              <a:rPr lang="de-DE" dirty="0" smtClean="0"/>
              <a:t>   - Lebens- und Arbeitsraum</a:t>
            </a:r>
          </a:p>
          <a:p>
            <a:r>
              <a:rPr lang="de-DE" dirty="0" smtClean="0"/>
              <a:t>   - Möglichkeit des Überlebens</a:t>
            </a:r>
          </a:p>
          <a:p>
            <a:r>
              <a:rPr lang="de-DE" dirty="0" smtClean="0"/>
              <a:t>   </a:t>
            </a:r>
            <a:endParaRPr lang="pt-BR" dirty="0"/>
          </a:p>
        </p:txBody>
      </p:sp>
      <p:sp>
        <p:nvSpPr>
          <p:cNvPr id="11" name="Textfeld 10"/>
          <p:cNvSpPr txBox="1"/>
          <p:nvPr/>
        </p:nvSpPr>
        <p:spPr>
          <a:xfrm>
            <a:off x="323528" y="4509120"/>
            <a:ext cx="9316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Möglichkeit ihren Glauben und ihre Werte zu entfalten</a:t>
            </a:r>
          </a:p>
          <a:p>
            <a:endParaRPr lang="de-DE" dirty="0" smtClean="0"/>
          </a:p>
          <a:p>
            <a:r>
              <a:rPr lang="de-DE" dirty="0" smtClean="0"/>
              <a:t>Möglichkeit ihr Wissen zu erweitern und weiter zu geben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599" y="6100193"/>
            <a:ext cx="8040149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26531"/>
            <a:ext cx="8073972" cy="109579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628206"/>
            <a:ext cx="6347402" cy="88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2" y="404243"/>
            <a:ext cx="8400925" cy="5764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031930"/>
            <a:ext cx="312458" cy="45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/>
          </a:p>
        </p:txBody>
      </p:sp>
      <p:sp>
        <p:nvSpPr>
          <p:cNvPr id="7" name="Textfeld 6"/>
          <p:cNvSpPr txBox="1"/>
          <p:nvPr/>
        </p:nvSpPr>
        <p:spPr>
          <a:xfrm>
            <a:off x="1331640" y="1556793"/>
            <a:ext cx="187420" cy="46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Textfeld 8"/>
          <p:cNvSpPr txBox="1"/>
          <p:nvPr/>
        </p:nvSpPr>
        <p:spPr>
          <a:xfrm>
            <a:off x="3563888" y="2276871"/>
            <a:ext cx="5242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Was ist nun vom Stamm von Franz </a:t>
            </a:r>
            <a:r>
              <a:rPr lang="de-DE" dirty="0" err="1" smtClean="0"/>
              <a:t>Hübert</a:t>
            </a:r>
            <a:r>
              <a:rPr lang="de-DE" dirty="0" smtClean="0"/>
              <a:t> an uns überliefert worden ? </a:t>
            </a:r>
          </a:p>
          <a:p>
            <a:endParaRPr lang="de-DE" dirty="0" smtClean="0"/>
          </a:p>
        </p:txBody>
      </p:sp>
      <p:pic>
        <p:nvPicPr>
          <p:cNvPr id="116738" name="Picture 2" descr="D:\Documentos Ingo\HÜBERTSTREFFEN 2013\APRESENTAÇÕES\Fam Hübert\Franz Hüb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araCanin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31541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FozIgua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20675"/>
            <a:ext cx="27590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aoAcuca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811713"/>
            <a:ext cx="2403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lor Ninfe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"/>
            <a:ext cx="2106613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4005263"/>
            <a:ext cx="3986212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 descr="Pantanal2"/>
          <p:cNvSpPr>
            <a:spLocks noChangeArrowheads="1"/>
          </p:cNvSpPr>
          <p:nvPr/>
        </p:nvSpPr>
        <p:spPr bwMode="auto">
          <a:xfrm>
            <a:off x="1547664" y="3789041"/>
            <a:ext cx="7596336" cy="792088"/>
          </a:xfrm>
          <a:prstGeom prst="rect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Gill Sans MT" pitchFamily="34" charset="0"/>
              </a:rPr>
              <a:t>Die Geschichte </a:t>
            </a:r>
            <a:r>
              <a:rPr lang="en-US" b="1" dirty="0" err="1" smtClean="0">
                <a:solidFill>
                  <a:srgbClr val="FFFF00"/>
                </a:solidFill>
                <a:latin typeface="Gill Sans MT" pitchFamily="34" charset="0"/>
              </a:rPr>
              <a:t>unsere</a:t>
            </a:r>
            <a:r>
              <a:rPr lang="en-US" b="1" dirty="0" smtClean="0">
                <a:solidFill>
                  <a:srgbClr val="FFFF00"/>
                </a:solidFill>
                <a:latin typeface="Gill Sans MT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ill Sans MT" pitchFamily="34" charset="0"/>
              </a:rPr>
              <a:t>Familie</a:t>
            </a:r>
            <a:endParaRPr lang="en-US" b="1" dirty="0" smtClean="0">
              <a:solidFill>
                <a:srgbClr val="FFFF00"/>
              </a:solidFill>
              <a:latin typeface="Gill Sans MT" pitchFamily="34" charset="0"/>
            </a:endParaRPr>
          </a:p>
          <a:p>
            <a:pPr algn="ctr"/>
            <a:endParaRPr lang="en-US" b="1" dirty="0" smtClean="0">
              <a:solidFill>
                <a:srgbClr val="FFFF00"/>
              </a:solidFill>
              <a:latin typeface="Gill Sans MT" pitchFamily="34" charset="0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Gill Sans MT" pitchFamily="34" charset="0"/>
              </a:rPr>
              <a:t>Die </a:t>
            </a:r>
            <a:r>
              <a:rPr lang="en-US" b="1" dirty="0" err="1" smtClean="0">
                <a:solidFill>
                  <a:srgbClr val="FFFF00"/>
                </a:solidFill>
                <a:latin typeface="Gill Sans MT" pitchFamily="34" charset="0"/>
              </a:rPr>
              <a:t>Bedeutung</a:t>
            </a:r>
            <a:r>
              <a:rPr lang="en-US" b="1" dirty="0" smtClean="0">
                <a:solidFill>
                  <a:srgbClr val="FFFF00"/>
                </a:solidFill>
                <a:latin typeface="Gill Sans MT" pitchFamily="34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Gill Sans MT" pitchFamily="34" charset="0"/>
              </a:rPr>
              <a:t>zum</a:t>
            </a:r>
            <a:r>
              <a:rPr lang="en-US" b="1" dirty="0" smtClean="0">
                <a:solidFill>
                  <a:srgbClr val="FFFF00"/>
                </a:solidFill>
                <a:latin typeface="Gill Sans MT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ill Sans MT" pitchFamily="34" charset="0"/>
              </a:rPr>
              <a:t>Familienstamm</a:t>
            </a:r>
            <a:r>
              <a:rPr lang="en-US" b="1" dirty="0" smtClean="0">
                <a:solidFill>
                  <a:srgbClr val="FFFF00"/>
                </a:solidFill>
                <a:latin typeface="Gill Sans MT" pitchFamily="34" charset="0"/>
              </a:rPr>
              <a:t> Franz </a:t>
            </a:r>
            <a:r>
              <a:rPr lang="en-US" b="1" dirty="0" err="1" smtClean="0">
                <a:solidFill>
                  <a:srgbClr val="FFFF00"/>
                </a:solidFill>
                <a:latin typeface="Gill Sans MT" pitchFamily="34" charset="0"/>
              </a:rPr>
              <a:t>Jakob</a:t>
            </a:r>
            <a:r>
              <a:rPr lang="en-US" b="1" dirty="0" smtClean="0">
                <a:solidFill>
                  <a:srgbClr val="FFFF00"/>
                </a:solidFill>
                <a:latin typeface="Gill Sans MT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ill Sans MT" pitchFamily="34" charset="0"/>
              </a:rPr>
              <a:t>Hübert</a:t>
            </a:r>
            <a:r>
              <a:rPr lang="en-US" b="1" dirty="0" smtClean="0">
                <a:solidFill>
                  <a:srgbClr val="FFFF00"/>
                </a:solidFill>
                <a:latin typeface="Gill Sans MT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ill Sans MT" pitchFamily="34" charset="0"/>
              </a:rPr>
              <a:t>zu</a:t>
            </a:r>
            <a:r>
              <a:rPr lang="en-US" b="1" dirty="0" smtClean="0">
                <a:solidFill>
                  <a:srgbClr val="FFFF00"/>
                </a:solidFill>
                <a:latin typeface="Gill Sans MT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ill Sans MT" pitchFamily="34" charset="0"/>
              </a:rPr>
              <a:t>gehören</a:t>
            </a:r>
            <a:endParaRPr lang="en-US" b="1" dirty="0">
              <a:solidFill>
                <a:srgbClr val="FFFF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" name="Textfeld 6"/>
          <p:cNvSpPr txBox="1"/>
          <p:nvPr/>
        </p:nvSpPr>
        <p:spPr>
          <a:xfrm>
            <a:off x="1331640" y="1628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Textfeld 8"/>
          <p:cNvSpPr txBox="1"/>
          <p:nvPr/>
        </p:nvSpPr>
        <p:spPr>
          <a:xfrm>
            <a:off x="251520" y="1412776"/>
            <a:ext cx="101437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Zwei Dinge:</a:t>
            </a:r>
          </a:p>
          <a:p>
            <a:endParaRPr lang="de-DE" sz="3600" dirty="0" smtClean="0"/>
          </a:p>
          <a:p>
            <a:r>
              <a:rPr lang="de-DE" sz="3200" dirty="0" smtClean="0"/>
              <a:t>Überlieferung : Verhalten</a:t>
            </a:r>
          </a:p>
          <a:p>
            <a:endParaRPr lang="de-DE" sz="3600" dirty="0" smtClean="0"/>
          </a:p>
          <a:p>
            <a:r>
              <a:rPr lang="de-DE" sz="3200" dirty="0" smtClean="0"/>
              <a:t>Angeborene Eigenschaften : Begabungen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   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15714" name="Picture 2" descr="D:\Documentos Ingo\HÜBERTTREFFEN 2015\VORSTELLUNGEN\BILDER\Arbeitender Bau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1224136" cy="1641455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 flipH="1">
            <a:off x="1547664" y="1484784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Was haben wir durch die Überlieferung gelernt ?</a:t>
            </a:r>
          </a:p>
          <a:p>
            <a:r>
              <a:rPr lang="de-DE" dirty="0" smtClean="0"/>
              <a:t>-Ausdauer</a:t>
            </a:r>
          </a:p>
          <a:p>
            <a:r>
              <a:rPr lang="de-DE" dirty="0" smtClean="0"/>
              <a:t>-Beharrlichkeit</a:t>
            </a:r>
          </a:p>
          <a:p>
            <a:r>
              <a:rPr lang="de-DE" dirty="0" smtClean="0"/>
              <a:t>-</a:t>
            </a:r>
            <a:r>
              <a:rPr lang="de-DE" dirty="0" err="1" smtClean="0"/>
              <a:t>Fleiss</a:t>
            </a:r>
            <a:endParaRPr lang="de-DE" dirty="0" smtClean="0"/>
          </a:p>
          <a:p>
            <a:r>
              <a:rPr lang="de-DE" dirty="0" smtClean="0"/>
              <a:t> </a:t>
            </a:r>
            <a:endParaRPr lang="pt-BR" dirty="0"/>
          </a:p>
        </p:txBody>
      </p:sp>
      <p:pic>
        <p:nvPicPr>
          <p:cNvPr id="115715" name="Picture 3" descr="D:\Documentos Ingo\HÜBERTTREFFEN 2015\VORSTELLUNGEN\BILDER\Hausstrukt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149080"/>
            <a:ext cx="2558849" cy="1850901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539552" y="3429000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-Mut</a:t>
            </a:r>
          </a:p>
          <a:p>
            <a:r>
              <a:rPr lang="de-DE" dirty="0" smtClean="0"/>
              <a:t>-Entschlossenheit</a:t>
            </a:r>
          </a:p>
          <a:p>
            <a:r>
              <a:rPr lang="de-DE" dirty="0" smtClean="0"/>
              <a:t>-Weltoffenheit</a:t>
            </a:r>
          </a:p>
          <a:p>
            <a:r>
              <a:rPr lang="de-DE" dirty="0" smtClean="0"/>
              <a:t>-Wissensdrang</a:t>
            </a:r>
          </a:p>
          <a:p>
            <a:r>
              <a:rPr lang="de-DE" dirty="0" smtClean="0"/>
              <a:t>-Gemeinschaftssinn</a:t>
            </a:r>
          </a:p>
          <a:p>
            <a:r>
              <a:rPr lang="de-DE" dirty="0" smtClean="0"/>
              <a:t>-Solidarität</a:t>
            </a:r>
          </a:p>
          <a:p>
            <a:r>
              <a:rPr lang="de-DE" dirty="0" smtClean="0"/>
              <a:t>-Zusammenhalt</a:t>
            </a:r>
            <a:endParaRPr lang="pt-BR" dirty="0"/>
          </a:p>
        </p:txBody>
      </p:sp>
      <p:sp>
        <p:nvSpPr>
          <p:cNvPr id="11" name="Textfeld 10"/>
          <p:cNvSpPr txBox="1"/>
          <p:nvPr/>
        </p:nvSpPr>
        <p:spPr>
          <a:xfrm>
            <a:off x="4572000" y="3284984"/>
            <a:ext cx="428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-Veränderungsbereitschaft</a:t>
            </a:r>
            <a:endParaRPr lang="pt-BR" dirty="0"/>
          </a:p>
        </p:txBody>
      </p:sp>
      <p:sp>
        <p:nvSpPr>
          <p:cNvPr id="12" name="Textfeld 11"/>
          <p:cNvSpPr txBox="1"/>
          <p:nvPr/>
        </p:nvSpPr>
        <p:spPr>
          <a:xfrm>
            <a:off x="2483768" y="54868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Lehren aus der Familiengeschichte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17762" name="Picture 2" descr="D:\Documentos Ingo\HÜBERTTREFFEN 2015\VORSTELLUNGEN\BILDER\Mus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08720"/>
            <a:ext cx="3291805" cy="2174217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611560" y="1628800"/>
            <a:ext cx="446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Was ist uns angeboren ?</a:t>
            </a:r>
          </a:p>
          <a:p>
            <a:endParaRPr lang="de-DE" dirty="0" smtClean="0"/>
          </a:p>
          <a:p>
            <a:r>
              <a:rPr lang="de-DE" dirty="0" smtClean="0"/>
              <a:t>-Musikempfinden</a:t>
            </a:r>
          </a:p>
          <a:p>
            <a:r>
              <a:rPr lang="de-DE" dirty="0" smtClean="0"/>
              <a:t>-Redegewandtheit</a:t>
            </a:r>
          </a:p>
          <a:p>
            <a:r>
              <a:rPr lang="de-DE" dirty="0" smtClean="0"/>
              <a:t>-Sprachempfindsamkeit</a:t>
            </a:r>
          </a:p>
          <a:p>
            <a:r>
              <a:rPr lang="de-DE" dirty="0" smtClean="0"/>
              <a:t>-Führungsvermögen</a:t>
            </a:r>
          </a:p>
          <a:p>
            <a:r>
              <a:rPr lang="de-DE" dirty="0" smtClean="0"/>
              <a:t>-Auffassungsleichtigkeit</a:t>
            </a:r>
          </a:p>
          <a:p>
            <a:r>
              <a:rPr lang="de-DE" dirty="0" smtClean="0"/>
              <a:t>-Einfühlvermögen</a:t>
            </a:r>
          </a:p>
          <a:p>
            <a:r>
              <a:rPr lang="de-DE" dirty="0" smtClean="0"/>
              <a:t>-Sinn für Humor</a:t>
            </a:r>
          </a:p>
          <a:p>
            <a:r>
              <a:rPr lang="de-DE" dirty="0" smtClean="0"/>
              <a:t>-Unbeugsamkeit</a:t>
            </a:r>
          </a:p>
          <a:p>
            <a:r>
              <a:rPr lang="de-DE" dirty="0" smtClean="0"/>
              <a:t>     (Sturheit)</a:t>
            </a:r>
          </a:p>
          <a:p>
            <a:endParaRPr lang="pt-BR" dirty="0"/>
          </a:p>
        </p:txBody>
      </p:sp>
      <p:pic>
        <p:nvPicPr>
          <p:cNvPr id="1026" name="Picture 2" descr="D:\Documentos Ingo\HÜBERTTREFFEN 2015\VORSTELLUNGEN\BILDER\Len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56992"/>
            <a:ext cx="1931513" cy="269245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2411760" y="47667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Kennzeichen des </a:t>
            </a:r>
            <a:r>
              <a:rPr lang="de-DE" dirty="0" err="1" smtClean="0"/>
              <a:t>Familen</a:t>
            </a:r>
            <a:r>
              <a:rPr lang="de-DE" dirty="0" smtClean="0"/>
              <a:t>-Genoms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" name="Textfeld 7"/>
          <p:cNvSpPr txBox="1"/>
          <p:nvPr/>
        </p:nvSpPr>
        <p:spPr>
          <a:xfrm flipH="1">
            <a:off x="683568" y="1484784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Was bedeutet uns das alles und was nützt es uns ?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483768" y="54868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Lehren aus der Familiengeschichte</a:t>
            </a:r>
            <a:endParaRPr lang="pt-BR" dirty="0"/>
          </a:p>
        </p:txBody>
      </p:sp>
      <p:sp>
        <p:nvSpPr>
          <p:cNvPr id="13" name="Textfeld 12"/>
          <p:cNvSpPr txBox="1"/>
          <p:nvPr/>
        </p:nvSpPr>
        <p:spPr>
          <a:xfrm>
            <a:off x="1043608" y="2420888"/>
            <a:ext cx="8100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Desto mehr man seine Eigenschaften kennt, und </a:t>
            </a:r>
            <a:r>
              <a:rPr lang="de-DE" dirty="0" err="1" smtClean="0"/>
              <a:t>weiss</a:t>
            </a:r>
            <a:r>
              <a:rPr lang="de-DE" dirty="0" smtClean="0"/>
              <a:t>, woher sie gekommen sind,</a:t>
            </a:r>
          </a:p>
          <a:p>
            <a:endParaRPr lang="de-DE" dirty="0" smtClean="0"/>
          </a:p>
          <a:p>
            <a:r>
              <a:rPr lang="de-DE" dirty="0" smtClean="0"/>
              <a:t>wenn man die Familiengeschichte betrachtet,</a:t>
            </a:r>
          </a:p>
          <a:p>
            <a:endParaRPr lang="de-DE" dirty="0" smtClean="0"/>
          </a:p>
          <a:p>
            <a:r>
              <a:rPr lang="de-DE" b="1" dirty="0" smtClean="0"/>
              <a:t>Um so mehr kann man aus ihnen Nutzen ziehen</a:t>
            </a:r>
            <a:endParaRPr lang="pt-BR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" name="Textfeld 6"/>
          <p:cNvSpPr txBox="1"/>
          <p:nvPr/>
        </p:nvSpPr>
        <p:spPr>
          <a:xfrm flipH="1">
            <a:off x="683568" y="1484784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Und, wie Goethe gesagt hat :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483768" y="54868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Lehren aus der Familiengeschichte</a:t>
            </a:r>
            <a:endParaRPr lang="pt-BR" dirty="0"/>
          </a:p>
        </p:txBody>
      </p:sp>
      <p:sp>
        <p:nvSpPr>
          <p:cNvPr id="9" name="Textfeld 8"/>
          <p:cNvSpPr txBox="1"/>
          <p:nvPr/>
        </p:nvSpPr>
        <p:spPr>
          <a:xfrm>
            <a:off x="1043608" y="2420888"/>
            <a:ext cx="8100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Eigenschaften, die man geerbt hat, erwerbe man um sie zu besitzen !</a:t>
            </a:r>
          </a:p>
          <a:p>
            <a:endParaRPr lang="de-DE" b="1" dirty="0" smtClean="0"/>
          </a:p>
          <a:p>
            <a:r>
              <a:rPr lang="de-DE" b="1" dirty="0" smtClean="0"/>
              <a:t>Mit anderen Worten : Man soll mit </a:t>
            </a:r>
            <a:r>
              <a:rPr lang="de-DE" b="1" dirty="0" err="1" smtClean="0"/>
              <a:t>Fleiss</a:t>
            </a:r>
            <a:r>
              <a:rPr lang="de-DE" b="1" dirty="0" smtClean="0"/>
              <a:t>, mit Einsatz und mit Streben seine geerbten und überlieferten, nun bekannten, Eigenschaften für sich selbst und für die Seinen nutzen.</a:t>
            </a:r>
            <a:endParaRPr lang="pt-BR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90114" name="Picture 2" descr="https://upload.wikimedia.org/wikipedia/commons/thumb/5/52/Slingshot_%28weapon%29.jpg/200px-Slingshot_%28weapon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714434" cy="477305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2483768" y="47667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Was bedeutet Familiengeschichte :</a:t>
            </a:r>
            <a:endParaRPr lang="pt-BR" dirty="0"/>
          </a:p>
        </p:txBody>
      </p:sp>
      <p:sp>
        <p:nvSpPr>
          <p:cNvPr id="9" name="Textfeld 8"/>
          <p:cNvSpPr txBox="1"/>
          <p:nvPr/>
        </p:nvSpPr>
        <p:spPr>
          <a:xfrm>
            <a:off x="3779912" y="1556792"/>
            <a:ext cx="53640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Familiengeschichte verhält sich wie in einer Schleuder :</a:t>
            </a:r>
          </a:p>
          <a:p>
            <a:endParaRPr lang="de-DE" dirty="0" smtClean="0"/>
          </a:p>
          <a:p>
            <a:r>
              <a:rPr lang="de-DE" dirty="0" smtClean="0"/>
              <a:t>Desto weiter man sie zurückzieht,</a:t>
            </a:r>
          </a:p>
          <a:p>
            <a:endParaRPr lang="de-DE" dirty="0" smtClean="0"/>
          </a:p>
          <a:p>
            <a:r>
              <a:rPr lang="de-DE" dirty="0" smtClean="0"/>
              <a:t>um so weiter kann man sie nach</a:t>
            </a:r>
          </a:p>
          <a:p>
            <a:endParaRPr lang="de-DE" dirty="0" smtClean="0"/>
          </a:p>
          <a:p>
            <a:r>
              <a:rPr lang="de-DE" dirty="0" smtClean="0"/>
              <a:t>vorn Schleudern !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" name="Textfeld 7"/>
          <p:cNvSpPr txBox="1"/>
          <p:nvPr/>
        </p:nvSpPr>
        <p:spPr>
          <a:xfrm>
            <a:off x="2483768" y="47667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Was bedeutet das für uns ?</a:t>
            </a:r>
            <a:endParaRPr lang="pt-BR" dirty="0"/>
          </a:p>
        </p:txBody>
      </p:sp>
      <p:pic>
        <p:nvPicPr>
          <p:cNvPr id="10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5760640" cy="367240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23528" y="1196752"/>
            <a:ext cx="8640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Es vermittelt uns die Kenntnis der Begabungen und der Überlieferten  Verhalten, Werte und Glauben, die wir nun kennen und für uns und die Unseren </a:t>
            </a:r>
            <a:r>
              <a:rPr lang="de-DE" sz="2000" dirty="0" err="1" smtClean="0"/>
              <a:t>entwicklen</a:t>
            </a:r>
            <a:r>
              <a:rPr lang="de-DE" sz="2000" dirty="0" smtClean="0"/>
              <a:t> und nutzen können !</a:t>
            </a:r>
            <a:endParaRPr lang="pt-BR" sz="2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41D06"/>
            </a:gs>
            <a:gs pos="100000">
              <a:srgbClr val="C10F0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30"/>
          <p:cNvGrpSpPr>
            <a:grpSpLocks/>
          </p:cNvGrpSpPr>
          <p:nvPr/>
        </p:nvGrpSpPr>
        <p:grpSpPr bwMode="auto">
          <a:xfrm>
            <a:off x="5076825" y="3138488"/>
            <a:ext cx="3527425" cy="3170237"/>
            <a:chOff x="1701" y="1791"/>
            <a:chExt cx="2340" cy="2163"/>
          </a:xfrm>
        </p:grpSpPr>
        <p:sp>
          <p:nvSpPr>
            <p:cNvPr id="78852" name="AutoShape 31"/>
            <p:cNvSpPr>
              <a:spLocks noChangeArrowheads="1"/>
            </p:cNvSpPr>
            <p:nvPr/>
          </p:nvSpPr>
          <p:spPr bwMode="auto">
            <a:xfrm>
              <a:off x="3561" y="1791"/>
              <a:ext cx="480" cy="420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8853" name="AutoShape 32"/>
            <p:cNvSpPr>
              <a:spLocks noChangeArrowheads="1"/>
            </p:cNvSpPr>
            <p:nvPr/>
          </p:nvSpPr>
          <p:spPr bwMode="auto">
            <a:xfrm>
              <a:off x="2601" y="1791"/>
              <a:ext cx="600" cy="660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8854" name="AutoShape 33"/>
            <p:cNvSpPr>
              <a:spLocks noChangeArrowheads="1"/>
            </p:cNvSpPr>
            <p:nvPr/>
          </p:nvSpPr>
          <p:spPr bwMode="auto">
            <a:xfrm>
              <a:off x="3321" y="3594"/>
              <a:ext cx="360" cy="360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8855" name="AutoShape 34"/>
            <p:cNvSpPr>
              <a:spLocks noChangeArrowheads="1"/>
            </p:cNvSpPr>
            <p:nvPr/>
          </p:nvSpPr>
          <p:spPr bwMode="auto">
            <a:xfrm>
              <a:off x="2781" y="2814"/>
              <a:ext cx="540" cy="600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8856" name="AutoShape 35"/>
            <p:cNvSpPr>
              <a:spLocks noChangeArrowheads="1"/>
            </p:cNvSpPr>
            <p:nvPr/>
          </p:nvSpPr>
          <p:spPr bwMode="auto">
            <a:xfrm>
              <a:off x="1701" y="2514"/>
              <a:ext cx="900" cy="900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8851" name="Text Box 36"/>
          <p:cNvSpPr txBox="1">
            <a:spLocks noChangeArrowheads="1"/>
          </p:cNvSpPr>
          <p:nvPr/>
        </p:nvSpPr>
        <p:spPr bwMode="auto">
          <a:xfrm>
            <a:off x="3278188" y="1825625"/>
            <a:ext cx="39782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6600" b="1">
                <a:latin typeface="Bell MT"/>
              </a:rPr>
              <a:t>E N D E!!!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79878" name="Group 6"/>
          <p:cNvGrpSpPr>
            <a:grpSpLocks/>
          </p:cNvGrpSpPr>
          <p:nvPr/>
        </p:nvGrpSpPr>
        <p:grpSpPr bwMode="auto">
          <a:xfrm>
            <a:off x="8027988" y="6308725"/>
            <a:ext cx="420687" cy="385763"/>
            <a:chOff x="1701" y="1791"/>
            <a:chExt cx="2340" cy="2163"/>
          </a:xfrm>
        </p:grpSpPr>
        <p:sp>
          <p:nvSpPr>
            <p:cNvPr id="79879" name="AutoShape 7"/>
            <p:cNvSpPr>
              <a:spLocks noChangeArrowheads="1"/>
            </p:cNvSpPr>
            <p:nvPr/>
          </p:nvSpPr>
          <p:spPr bwMode="auto">
            <a:xfrm>
              <a:off x="3561" y="1791"/>
              <a:ext cx="480" cy="42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80" name="AutoShape 8"/>
            <p:cNvSpPr>
              <a:spLocks noChangeArrowheads="1"/>
            </p:cNvSpPr>
            <p:nvPr/>
          </p:nvSpPr>
          <p:spPr bwMode="auto">
            <a:xfrm>
              <a:off x="2601" y="1791"/>
              <a:ext cx="600" cy="6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81" name="AutoShape 9"/>
            <p:cNvSpPr>
              <a:spLocks noChangeArrowheads="1"/>
            </p:cNvSpPr>
            <p:nvPr/>
          </p:nvSpPr>
          <p:spPr bwMode="auto">
            <a:xfrm>
              <a:off x="3321" y="3594"/>
              <a:ext cx="360" cy="3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82" name="AutoShape 10"/>
            <p:cNvSpPr>
              <a:spLocks noChangeArrowheads="1"/>
            </p:cNvSpPr>
            <p:nvPr/>
          </p:nvSpPr>
          <p:spPr bwMode="auto">
            <a:xfrm>
              <a:off x="2781" y="2814"/>
              <a:ext cx="540" cy="600"/>
            </a:xfrm>
            <a:prstGeom prst="star4">
              <a:avLst>
                <a:gd name="adj" fmla="val 125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83" name="AutoShape 11"/>
            <p:cNvSpPr>
              <a:spLocks noChangeArrowheads="1"/>
            </p:cNvSpPr>
            <p:nvPr/>
          </p:nvSpPr>
          <p:spPr bwMode="auto">
            <a:xfrm>
              <a:off x="1701" y="2514"/>
              <a:ext cx="900" cy="90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7988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 dirty="0"/>
              <a:t>Hüberts</a:t>
            </a:r>
            <a:endParaRPr lang="en-GB" sz="2000" b="1" i="1" dirty="0"/>
          </a:p>
        </p:txBody>
      </p:sp>
      <p:pic>
        <p:nvPicPr>
          <p:cNvPr id="7988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79500"/>
            <a:ext cx="7993063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971600" y="6175375"/>
            <a:ext cx="799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dirty="0"/>
              <a:t>Das gemütliche Haus in </a:t>
            </a:r>
            <a:r>
              <a:rPr lang="pt-BR" dirty="0" smtClean="0"/>
              <a:t>Boqueirão</a:t>
            </a:r>
            <a:endParaRPr lang="pt-BR" dirty="0"/>
          </a:p>
        </p:txBody>
      </p:sp>
      <p:sp>
        <p:nvSpPr>
          <p:cNvPr id="14" name="Textfeld 13"/>
          <p:cNvSpPr txBox="1"/>
          <p:nvPr/>
        </p:nvSpPr>
        <p:spPr>
          <a:xfrm>
            <a:off x="3275856" y="4046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Opas Erzählungen</a:t>
            </a:r>
            <a:endParaRPr lang="pt-BR" dirty="0"/>
          </a:p>
        </p:txBody>
      </p:sp>
      <p:pic>
        <p:nvPicPr>
          <p:cNvPr id="15" name="Picture 2" descr="F:\HÜBERTSTREFFEN 2013\GESCHICHTE - DIE HÜBERTS\Familie Jakob Hübert 1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564904"/>
            <a:ext cx="2088232" cy="31667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027988" y="6308725"/>
            <a:ext cx="420687" cy="385763"/>
            <a:chOff x="1701" y="1791"/>
            <a:chExt cx="2340" cy="2163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3561" y="1791"/>
              <a:ext cx="480" cy="42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2601" y="1791"/>
              <a:ext cx="600" cy="6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3321" y="3594"/>
              <a:ext cx="360" cy="3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2781" y="2814"/>
              <a:ext cx="540" cy="600"/>
            </a:xfrm>
            <a:prstGeom prst="star4">
              <a:avLst>
                <a:gd name="adj" fmla="val 125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1701" y="2514"/>
              <a:ext cx="900" cy="90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 dirty="0"/>
              <a:t>Hüberts</a:t>
            </a:r>
            <a:endParaRPr lang="en-GB" sz="2000" b="1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3275856" y="4046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Opas Erzählungen</a:t>
            </a:r>
            <a:endParaRPr lang="pt-BR" dirty="0"/>
          </a:p>
        </p:txBody>
      </p:sp>
      <p:pic>
        <p:nvPicPr>
          <p:cNvPr id="17" name="Picture 2" descr="F:\HÜBERTSTREFFEN 2013\GESCHICHTE - DIE HÜBERTS\Goldene Hochzeit Jakob u Helene Hübert 1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3232379" cy="4713069"/>
          </a:xfrm>
          <a:prstGeom prst="rect">
            <a:avLst/>
          </a:prstGeom>
          <a:noFill/>
        </p:spPr>
      </p:pic>
      <p:pic>
        <p:nvPicPr>
          <p:cNvPr id="18" name="Picture 3" descr="D:\Documentos Ingo\HÜBERTTREFFEN 2015\VORSTELLUNGEN\BILDER\Onkel Franz-Kan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1124744"/>
            <a:ext cx="3347657" cy="4680520"/>
          </a:xfrm>
          <a:prstGeom prst="rect">
            <a:avLst/>
          </a:prstGeom>
          <a:noFill/>
        </p:spPr>
      </p:pic>
      <p:sp>
        <p:nvSpPr>
          <p:cNvPr id="19" name="Textfeld 18"/>
          <p:cNvSpPr txBox="1"/>
          <p:nvPr/>
        </p:nvSpPr>
        <p:spPr>
          <a:xfrm>
            <a:off x="539552" y="6237312"/>
            <a:ext cx="748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Opa erzählte viel von seinem Bruder in Kanada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os Ingo\HÜBERTTREFFEN 2015\VORSTELLUNGEN\BILDER\Franz-Kanada unda Fr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49816"/>
            <a:ext cx="3981014" cy="2639224"/>
          </a:xfrm>
          <a:prstGeom prst="rect">
            <a:avLst/>
          </a:prstGeom>
          <a:noFill/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8027988" y="6308725"/>
            <a:ext cx="420687" cy="385763"/>
            <a:chOff x="1701" y="1791"/>
            <a:chExt cx="2340" cy="2163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3561" y="1791"/>
              <a:ext cx="480" cy="42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601" y="1791"/>
              <a:ext cx="600" cy="6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3321" y="3594"/>
              <a:ext cx="360" cy="3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2781" y="2814"/>
              <a:ext cx="540" cy="600"/>
            </a:xfrm>
            <a:prstGeom prst="star4">
              <a:avLst>
                <a:gd name="adj" fmla="val 125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1701" y="2514"/>
              <a:ext cx="900" cy="90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 dirty="0"/>
              <a:t>Hüberts</a:t>
            </a:r>
            <a:endParaRPr lang="en-GB" sz="2000" b="1" i="1" dirty="0"/>
          </a:p>
        </p:txBody>
      </p:sp>
      <p:sp>
        <p:nvSpPr>
          <p:cNvPr id="16" name="Textfeld 15"/>
          <p:cNvSpPr txBox="1"/>
          <p:nvPr/>
        </p:nvSpPr>
        <p:spPr>
          <a:xfrm>
            <a:off x="3275856" y="4046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Opas Erzählungen</a:t>
            </a:r>
            <a:endParaRPr lang="pt-BR" dirty="0"/>
          </a:p>
        </p:txBody>
      </p:sp>
      <p:pic>
        <p:nvPicPr>
          <p:cNvPr id="1027" name="Picture 3" descr="D:\Documentos Ingo\HÜBERTTREFFEN 2015\VORSTELLUNGEN\BILDER\Onkel Franz-Kan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086100" cy="4314825"/>
          </a:xfrm>
          <a:prstGeom prst="rect">
            <a:avLst/>
          </a:prstGeom>
          <a:noFill/>
        </p:spPr>
      </p:pic>
      <p:sp>
        <p:nvSpPr>
          <p:cNvPr id="19" name="Textfeld 18"/>
          <p:cNvSpPr txBox="1"/>
          <p:nvPr/>
        </p:nvSpPr>
        <p:spPr>
          <a:xfrm>
            <a:off x="1403648" y="3933056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Opa Franz tat desgleichen, in Kanada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8027988" y="6308725"/>
            <a:ext cx="420687" cy="385763"/>
            <a:chOff x="1701" y="1791"/>
            <a:chExt cx="2340" cy="2163"/>
          </a:xfrm>
        </p:grpSpPr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3561" y="1791"/>
              <a:ext cx="480" cy="42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2601" y="1791"/>
              <a:ext cx="600" cy="6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3321" y="3594"/>
              <a:ext cx="360" cy="3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2781" y="2814"/>
              <a:ext cx="540" cy="600"/>
            </a:xfrm>
            <a:prstGeom prst="star4">
              <a:avLst>
                <a:gd name="adj" fmla="val 125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1701" y="2514"/>
              <a:ext cx="900" cy="90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 dirty="0"/>
              <a:t>Hüberts</a:t>
            </a:r>
            <a:endParaRPr lang="en-GB" sz="2000" b="1" i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75856" y="4046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Opas Erzählungen</a:t>
            </a:r>
            <a:endParaRPr lang="pt-BR" dirty="0"/>
          </a:p>
        </p:txBody>
      </p:sp>
      <p:pic>
        <p:nvPicPr>
          <p:cNvPr id="2050" name="Picture 2" descr="D:\Documentos Ingo\HÜBERTTREFFEN 2015\VORSTELLUNGEN\BILDER\Maria Klie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996952"/>
            <a:ext cx="3958552" cy="2952328"/>
          </a:xfrm>
          <a:prstGeom prst="rect">
            <a:avLst/>
          </a:prstGeom>
          <a:noFill/>
        </p:spPr>
      </p:pic>
      <p:pic>
        <p:nvPicPr>
          <p:cNvPr id="2051" name="Picture 3" descr="D:\Documentos Ingo\HÜBERTTREFFEN 2015\VORSTELLUNGEN\BILDER\Heinrich und Blandina Hüb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2324100" cy="31146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179512" y="472514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Doch Tante „</a:t>
            </a:r>
            <a:r>
              <a:rPr lang="de-DE" dirty="0" err="1" smtClean="0"/>
              <a:t>Mieche</a:t>
            </a:r>
            <a:r>
              <a:rPr lang="de-DE" dirty="0" smtClean="0"/>
              <a:t>“ </a:t>
            </a:r>
            <a:r>
              <a:rPr lang="de-DE" dirty="0" err="1" smtClean="0"/>
              <a:t>Kliever</a:t>
            </a:r>
            <a:endParaRPr lang="de-DE" dirty="0" smtClean="0"/>
          </a:p>
          <a:p>
            <a:r>
              <a:rPr lang="de-DE" dirty="0" smtClean="0"/>
              <a:t>ersetzte ihn, in den Erzählungen</a:t>
            </a:r>
            <a:endParaRPr lang="pt-BR" dirty="0"/>
          </a:p>
        </p:txBody>
      </p:sp>
      <p:sp>
        <p:nvSpPr>
          <p:cNvPr id="19" name="Textfeld 18"/>
          <p:cNvSpPr txBox="1"/>
          <p:nvPr/>
        </p:nvSpPr>
        <p:spPr>
          <a:xfrm>
            <a:off x="3419872" y="1700808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Opa Heinrich starb früh, viel zu früh</a:t>
            </a:r>
          </a:p>
          <a:p>
            <a:r>
              <a:rPr lang="de-DE" dirty="0" smtClean="0"/>
              <a:t>für seine Enkel.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027988" y="6308725"/>
            <a:ext cx="420687" cy="385763"/>
            <a:chOff x="1701" y="1791"/>
            <a:chExt cx="2340" cy="2163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3561" y="1791"/>
              <a:ext cx="480" cy="42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2601" y="1791"/>
              <a:ext cx="600" cy="6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3321" y="3594"/>
              <a:ext cx="360" cy="3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2781" y="2814"/>
              <a:ext cx="540" cy="600"/>
            </a:xfrm>
            <a:prstGeom prst="star4">
              <a:avLst>
                <a:gd name="adj" fmla="val 125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1701" y="2514"/>
              <a:ext cx="900" cy="90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 dirty="0"/>
              <a:t>Hüberts</a:t>
            </a:r>
            <a:endParaRPr lang="en-GB" sz="2000" b="1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3275856" y="4046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Opas Erzählungen</a:t>
            </a:r>
            <a:endParaRPr lang="pt-BR" dirty="0"/>
          </a:p>
        </p:txBody>
      </p:sp>
      <p:pic>
        <p:nvPicPr>
          <p:cNvPr id="17" name="Picture 6" descr="C:\Backup Desktop Planning\Documentos Ingo\HÜBERTTREFFEN 2015\VORSTELLUNGEN\Prussia_-_Pomeran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2427922" cy="2030626"/>
          </a:xfrm>
          <a:prstGeom prst="rect">
            <a:avLst/>
          </a:prstGeom>
          <a:noFill/>
        </p:spPr>
      </p:pic>
      <p:pic>
        <p:nvPicPr>
          <p:cNvPr id="18" name="Imagem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3" y="1268760"/>
            <a:ext cx="259228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 descr="Guanabara-bay.jpg (434×22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25144"/>
            <a:ext cx="2592586" cy="138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" descr="Primeiras casas em Stolzplatea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93096"/>
            <a:ext cx="2782061" cy="187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20"/>
          <p:cNvSpPr txBox="1"/>
          <p:nvPr/>
        </p:nvSpPr>
        <p:spPr>
          <a:xfrm>
            <a:off x="3275856" y="1484784"/>
            <a:ext cx="2937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Über Deutschland</a:t>
            </a:r>
          </a:p>
          <a:p>
            <a:endParaRPr lang="de-DE" dirty="0" smtClean="0"/>
          </a:p>
          <a:p>
            <a:r>
              <a:rPr lang="de-DE" dirty="0" smtClean="0"/>
              <a:t>nach Russland,</a:t>
            </a:r>
          </a:p>
          <a:p>
            <a:endParaRPr lang="de-DE" dirty="0" smtClean="0"/>
          </a:p>
          <a:p>
            <a:r>
              <a:rPr lang="de-DE" dirty="0" smtClean="0"/>
              <a:t>nach Kanada,</a:t>
            </a:r>
          </a:p>
          <a:p>
            <a:endParaRPr lang="pt-BR" dirty="0"/>
          </a:p>
        </p:txBody>
      </p:sp>
      <p:sp>
        <p:nvSpPr>
          <p:cNvPr id="22" name="Textfeld 21"/>
          <p:cNvSpPr txBox="1"/>
          <p:nvPr/>
        </p:nvSpPr>
        <p:spPr>
          <a:xfrm>
            <a:off x="683568" y="3645024"/>
            <a:ext cx="686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nach Brasilien, die ersten Jahre am Kraul….</a:t>
            </a:r>
            <a:endParaRPr lang="pt-BR" dirty="0"/>
          </a:p>
        </p:txBody>
      </p:sp>
      <p:sp>
        <p:nvSpPr>
          <p:cNvPr id="23" name="Textfeld 22"/>
          <p:cNvSpPr txBox="1"/>
          <p:nvPr/>
        </p:nvSpPr>
        <p:spPr>
          <a:xfrm>
            <a:off x="3275856" y="4581128"/>
            <a:ext cx="3037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Hütten mit</a:t>
            </a:r>
          </a:p>
          <a:p>
            <a:r>
              <a:rPr lang="de-DE" dirty="0" smtClean="0"/>
              <a:t>Bananenblättern</a:t>
            </a:r>
          </a:p>
          <a:p>
            <a:r>
              <a:rPr lang="de-DE" dirty="0" smtClean="0"/>
              <a:t>bedeckt….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027988" y="6308725"/>
            <a:ext cx="420687" cy="385763"/>
            <a:chOff x="1701" y="1791"/>
            <a:chExt cx="2340" cy="2163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3561" y="1791"/>
              <a:ext cx="480" cy="42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2601" y="1791"/>
              <a:ext cx="600" cy="6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3321" y="3594"/>
              <a:ext cx="360" cy="3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2781" y="2814"/>
              <a:ext cx="540" cy="600"/>
            </a:xfrm>
            <a:prstGeom prst="star4">
              <a:avLst>
                <a:gd name="adj" fmla="val 125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1701" y="2514"/>
              <a:ext cx="900" cy="90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 dirty="0"/>
              <a:t>Hüberts</a:t>
            </a:r>
            <a:endParaRPr lang="en-GB" sz="2000" b="1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3275856" y="4046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Opas Erzählungen</a:t>
            </a:r>
            <a:endParaRPr lang="pt-BR" dirty="0"/>
          </a:p>
        </p:txBody>
      </p:sp>
      <p:sp>
        <p:nvSpPr>
          <p:cNvPr id="17" name="Textfeld 16"/>
          <p:cNvSpPr txBox="1"/>
          <p:nvPr/>
        </p:nvSpPr>
        <p:spPr>
          <a:xfrm>
            <a:off x="2771800" y="1484784"/>
            <a:ext cx="34410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Alles das gibt uns heute viel zu denken.</a:t>
            </a:r>
          </a:p>
          <a:p>
            <a:endParaRPr lang="de-DE" dirty="0" smtClean="0"/>
          </a:p>
          <a:p>
            <a:r>
              <a:rPr lang="de-DE" dirty="0" smtClean="0"/>
              <a:t>Die Erzählungen von Erwin und von</a:t>
            </a:r>
          </a:p>
          <a:p>
            <a:endParaRPr lang="pt-BR" dirty="0"/>
          </a:p>
        </p:txBody>
      </p:sp>
      <p:sp>
        <p:nvSpPr>
          <p:cNvPr id="18" name="Textfeld 17"/>
          <p:cNvSpPr txBox="1"/>
          <p:nvPr/>
        </p:nvSpPr>
        <p:spPr>
          <a:xfrm>
            <a:off x="683568" y="4221088"/>
            <a:ext cx="6861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unseren kanadischen Cousins sind sehr ähnlich…</a:t>
            </a:r>
            <a:endParaRPr lang="pt-BR" dirty="0"/>
          </a:p>
        </p:txBody>
      </p:sp>
      <p:pic>
        <p:nvPicPr>
          <p:cNvPr id="3074" name="Picture 2" descr="D:\Documentos Ingo\HÜBERTTREFFEN 2015\VORSTELLUNGEN\BILDER\Denkender Ma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5733"/>
            <a:ext cx="1656184" cy="2598934"/>
          </a:xfrm>
          <a:prstGeom prst="rect">
            <a:avLst/>
          </a:prstGeom>
          <a:noFill/>
        </p:spPr>
      </p:pic>
      <p:pic>
        <p:nvPicPr>
          <p:cNvPr id="3075" name="Picture 3" descr="D:\Documentos Ingo\HÜBERTTREFFEN 2015\VORSTELLUNGEN\BILDER\collective-mem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96752"/>
            <a:ext cx="2681052" cy="2664296"/>
          </a:xfrm>
          <a:prstGeom prst="rect">
            <a:avLst/>
          </a:prstGeom>
          <a:noFill/>
        </p:spPr>
      </p:pic>
      <p:sp>
        <p:nvSpPr>
          <p:cNvPr id="19" name="Textfeld 18"/>
          <p:cNvSpPr txBox="1"/>
          <p:nvPr/>
        </p:nvSpPr>
        <p:spPr>
          <a:xfrm>
            <a:off x="827584" y="5517232"/>
            <a:ext cx="6013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Das bildet ein kollektives </a:t>
            </a:r>
            <a:r>
              <a:rPr lang="de-DE" dirty="0" err="1" smtClean="0"/>
              <a:t>Bewustsein</a:t>
            </a:r>
            <a:r>
              <a:rPr lang="de-DE" dirty="0" smtClean="0"/>
              <a:t> 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os Ingo\HÜBERTTREFFEN 2015\VORSTELLUNGEN\BILDER\Alter Ma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356992"/>
            <a:ext cx="1435100" cy="2159000"/>
          </a:xfrm>
          <a:prstGeom prst="rect">
            <a:avLst/>
          </a:prstGeom>
          <a:noFill/>
        </p:spPr>
      </p:pic>
      <p:pic>
        <p:nvPicPr>
          <p:cNvPr id="4099" name="Picture 3" descr="D:\Documentos Ingo\HÜBERTTREFFEN 2015\VORSTELLUNGEN\BILDER\Überle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2159000" cy="1447800"/>
          </a:xfrm>
          <a:prstGeom prst="rect">
            <a:avLst/>
          </a:prstGeom>
          <a:noFill/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8027988" y="6308725"/>
            <a:ext cx="420687" cy="385763"/>
            <a:chOff x="1701" y="1791"/>
            <a:chExt cx="2340" cy="2163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3561" y="1791"/>
              <a:ext cx="480" cy="42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601" y="1791"/>
              <a:ext cx="600" cy="6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3321" y="3594"/>
              <a:ext cx="360" cy="3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2781" y="2814"/>
              <a:ext cx="540" cy="600"/>
            </a:xfrm>
            <a:prstGeom prst="star4">
              <a:avLst>
                <a:gd name="adj" fmla="val 125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1701" y="2514"/>
              <a:ext cx="900" cy="90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 dirty="0"/>
              <a:t>Hüberts</a:t>
            </a:r>
            <a:endParaRPr lang="en-GB" sz="2000" b="1" i="1" dirty="0"/>
          </a:p>
        </p:txBody>
      </p:sp>
      <p:sp>
        <p:nvSpPr>
          <p:cNvPr id="14" name="Textfeld 13"/>
          <p:cNvSpPr txBox="1"/>
          <p:nvPr/>
        </p:nvSpPr>
        <p:spPr>
          <a:xfrm>
            <a:off x="3275856" y="4046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Opas Erzählungen</a:t>
            </a:r>
            <a:endParaRPr lang="pt-BR" dirty="0"/>
          </a:p>
        </p:txBody>
      </p:sp>
      <p:sp>
        <p:nvSpPr>
          <p:cNvPr id="15" name="Textfeld 14"/>
          <p:cNvSpPr txBox="1"/>
          <p:nvPr/>
        </p:nvSpPr>
        <p:spPr>
          <a:xfrm>
            <a:off x="2771800" y="1700808"/>
            <a:ext cx="34410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Welche Bedeutung hat das für uns ?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Welchen Nutzen kann man daraus ziehen ?</a:t>
            </a:r>
          </a:p>
          <a:p>
            <a:endParaRPr lang="pt-BR" dirty="0"/>
          </a:p>
        </p:txBody>
      </p:sp>
      <p:sp>
        <p:nvSpPr>
          <p:cNvPr id="16" name="Textfeld 15"/>
          <p:cNvSpPr txBox="1"/>
          <p:nvPr/>
        </p:nvSpPr>
        <p:spPr>
          <a:xfrm>
            <a:off x="827584" y="5517232"/>
            <a:ext cx="736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Für uns selbst, und für unsere Nachkommen ?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fil">
  <a:themeElements>
    <a:clrScheme name="Per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Telest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</TotalTime>
  <Words>628</Words>
  <Application>Microsoft Office PowerPoint</Application>
  <PresentationFormat>On-screen Show (4:3)</PresentationFormat>
  <Paragraphs>189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Perfil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Karla Langer Dorini Ferreira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Karla Langer Dorini Ferreira</dc:creator>
  <cp:lastModifiedBy>Marg</cp:lastModifiedBy>
  <cp:revision>172</cp:revision>
  <dcterms:created xsi:type="dcterms:W3CDTF">2009-04-29T19:08:37Z</dcterms:created>
  <dcterms:modified xsi:type="dcterms:W3CDTF">2015-07-10T23:20:24Z</dcterms:modified>
</cp:coreProperties>
</file>