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29"/>
  </p:notesMasterIdLst>
  <p:sldIdLst>
    <p:sldId id="256" r:id="rId2"/>
    <p:sldId id="603" r:id="rId3"/>
    <p:sldId id="580" r:id="rId4"/>
    <p:sldId id="639" r:id="rId5"/>
    <p:sldId id="636" r:id="rId6"/>
    <p:sldId id="637" r:id="rId7"/>
    <p:sldId id="638" r:id="rId8"/>
    <p:sldId id="640" r:id="rId9"/>
    <p:sldId id="641" r:id="rId10"/>
    <p:sldId id="630" r:id="rId11"/>
    <p:sldId id="604" r:id="rId12"/>
    <p:sldId id="648" r:id="rId13"/>
    <p:sldId id="631" r:id="rId14"/>
    <p:sldId id="633" r:id="rId15"/>
    <p:sldId id="634" r:id="rId16"/>
    <p:sldId id="635" r:id="rId17"/>
    <p:sldId id="652" r:id="rId18"/>
    <p:sldId id="642" r:id="rId19"/>
    <p:sldId id="647" r:id="rId20"/>
    <p:sldId id="654" r:id="rId21"/>
    <p:sldId id="643" r:id="rId22"/>
    <p:sldId id="644" r:id="rId23"/>
    <p:sldId id="649" r:id="rId24"/>
    <p:sldId id="650" r:id="rId25"/>
    <p:sldId id="645" r:id="rId26"/>
    <p:sldId id="651" r:id="rId27"/>
    <p:sldId id="262" r:id="rId2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CCCC00"/>
    <a:srgbClr val="99FF33"/>
    <a:srgbClr val="FF7C80"/>
    <a:srgbClr val="0099FF"/>
    <a:srgbClr val="FFCC66"/>
    <a:srgbClr val="66FF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33" autoAdjust="0"/>
    <p:restoredTop sz="94737" autoAdjust="0"/>
  </p:normalViewPr>
  <p:slideViewPr>
    <p:cSldViewPr>
      <p:cViewPr>
        <p:scale>
          <a:sx n="70" d="100"/>
          <a:sy n="70" d="100"/>
        </p:scale>
        <p:origin x="-1747" y="-47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9116038-C85A-4CE6-9140-EBFDA02B309B}" type="slidenum">
              <a:rPr lang="pt-BR"/>
              <a:pPr>
                <a:defRPr/>
              </a:pPr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19423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Arial" pitchFamily="34" charset="0"/>
              <a:buChar char="•"/>
              <a:defRPr/>
            </a:lvl4pPr>
            <a:lvl5pPr>
              <a:buFont typeface="Arial" pitchFamily="34" charset="0"/>
              <a:buChar char="•"/>
              <a:defRPr/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•"/>
              <a:defRPr sz="3200"/>
            </a:lvl1pPr>
            <a:lvl2pPr>
              <a:buFont typeface="Arial" pitchFamily="34" charset="0"/>
              <a:buChar char="•"/>
              <a:defRPr sz="2800"/>
            </a:lvl2pPr>
            <a:lvl3pPr>
              <a:buFont typeface="Arial" pitchFamily="34" charset="0"/>
              <a:buChar char="•"/>
              <a:defRPr sz="2400"/>
            </a:lvl3pPr>
            <a:lvl4pPr>
              <a:buFont typeface="Arial" pitchFamily="34" charset="0"/>
              <a:buChar char="•"/>
              <a:defRPr sz="2000"/>
            </a:lvl4pPr>
            <a:lvl5pPr>
              <a:buFont typeface="Arial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E8E8E8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41D06"/>
            </a:gs>
            <a:gs pos="100000">
              <a:srgbClr val="C10F0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19"/>
          <p:cNvGrpSpPr>
            <a:grpSpLocks/>
          </p:cNvGrpSpPr>
          <p:nvPr/>
        </p:nvGrpSpPr>
        <p:grpSpPr bwMode="auto">
          <a:xfrm>
            <a:off x="511175" y="873125"/>
            <a:ext cx="8093075" cy="2411413"/>
            <a:chOff x="322" y="550"/>
            <a:chExt cx="2443" cy="606"/>
          </a:xfrm>
        </p:grpSpPr>
        <p:sp>
          <p:nvSpPr>
            <p:cNvPr id="14345" name="AutoShape 20"/>
            <p:cNvSpPr>
              <a:spLocks noChangeArrowheads="1"/>
            </p:cNvSpPr>
            <p:nvPr/>
          </p:nvSpPr>
          <p:spPr bwMode="auto">
            <a:xfrm>
              <a:off x="843" y="550"/>
              <a:ext cx="134" cy="118"/>
            </a:xfrm>
            <a:prstGeom prst="star4">
              <a:avLst>
                <a:gd name="adj" fmla="val 12500"/>
              </a:avLst>
            </a:prstGeom>
            <a:solidFill>
              <a:schemeClr val="bg1">
                <a:alpha val="9294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346" name="AutoShape 21"/>
            <p:cNvSpPr>
              <a:spLocks noChangeArrowheads="1"/>
            </p:cNvSpPr>
            <p:nvPr/>
          </p:nvSpPr>
          <p:spPr bwMode="auto">
            <a:xfrm>
              <a:off x="574" y="550"/>
              <a:ext cx="168" cy="185"/>
            </a:xfrm>
            <a:prstGeom prst="star4">
              <a:avLst>
                <a:gd name="adj" fmla="val 12500"/>
              </a:avLst>
            </a:prstGeom>
            <a:solidFill>
              <a:schemeClr val="bg1">
                <a:alpha val="9294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347" name="AutoShape 22"/>
            <p:cNvSpPr>
              <a:spLocks noChangeArrowheads="1"/>
            </p:cNvSpPr>
            <p:nvPr/>
          </p:nvSpPr>
          <p:spPr bwMode="auto">
            <a:xfrm>
              <a:off x="775" y="1055"/>
              <a:ext cx="101" cy="101"/>
            </a:xfrm>
            <a:prstGeom prst="star4">
              <a:avLst>
                <a:gd name="adj" fmla="val 12500"/>
              </a:avLst>
            </a:prstGeom>
            <a:solidFill>
              <a:schemeClr val="bg1">
                <a:alpha val="9294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348" name="AutoShape 23"/>
            <p:cNvSpPr>
              <a:spLocks noChangeArrowheads="1"/>
            </p:cNvSpPr>
            <p:nvPr/>
          </p:nvSpPr>
          <p:spPr bwMode="auto">
            <a:xfrm>
              <a:off x="624" y="837"/>
              <a:ext cx="151" cy="168"/>
            </a:xfrm>
            <a:prstGeom prst="star4">
              <a:avLst>
                <a:gd name="adj" fmla="val 125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349" name="AutoShape 24"/>
            <p:cNvSpPr>
              <a:spLocks noChangeArrowheads="1"/>
            </p:cNvSpPr>
            <p:nvPr/>
          </p:nvSpPr>
          <p:spPr bwMode="auto">
            <a:xfrm>
              <a:off x="322" y="753"/>
              <a:ext cx="252" cy="252"/>
            </a:xfrm>
            <a:prstGeom prst="star4">
              <a:avLst>
                <a:gd name="adj" fmla="val 12500"/>
              </a:avLst>
            </a:prstGeom>
            <a:solidFill>
              <a:schemeClr val="bg1">
                <a:alpha val="9294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73" name="Text Box 25"/>
            <p:cNvSpPr txBox="1">
              <a:spLocks noChangeArrowheads="1"/>
            </p:cNvSpPr>
            <p:nvPr/>
          </p:nvSpPr>
          <p:spPr bwMode="auto">
            <a:xfrm>
              <a:off x="799" y="647"/>
              <a:ext cx="1966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r>
                <a:rPr lang="pt-BR" sz="3300" b="1" dirty="0" smtClean="0">
                  <a:latin typeface="+mj-lt"/>
                  <a:ea typeface="Verdana" pitchFamily="34" charset="0"/>
                  <a:cs typeface="Verdana" pitchFamily="34" charset="0"/>
                </a:rPr>
                <a:t>What does it mean, to belong</a:t>
              </a:r>
            </a:p>
            <a:p>
              <a:pPr>
                <a:defRPr/>
              </a:pPr>
              <a:r>
                <a:rPr lang="pt-BR" sz="3300" b="1" dirty="0" smtClean="0">
                  <a:latin typeface="+mj-lt"/>
                  <a:ea typeface="Verdana" pitchFamily="34" charset="0"/>
                  <a:cs typeface="Verdana" pitchFamily="34" charset="0"/>
                </a:rPr>
                <a:t>to the descendants of</a:t>
              </a:r>
            </a:p>
            <a:p>
              <a:pPr>
                <a:defRPr/>
              </a:pPr>
              <a:r>
                <a:rPr lang="pt-BR" sz="3300" b="1" dirty="0" smtClean="0">
                  <a:latin typeface="+mj-lt"/>
                  <a:ea typeface="Verdana" pitchFamily="34" charset="0"/>
                  <a:cs typeface="Verdana" pitchFamily="34" charset="0"/>
                </a:rPr>
                <a:t>Franz Jakob Hübert  ?</a:t>
              </a:r>
            </a:p>
            <a:p>
              <a:pPr>
                <a:defRPr/>
              </a:pPr>
              <a:r>
                <a:rPr lang="pt-BR" sz="3300" b="1" dirty="0" smtClean="0">
                  <a:solidFill>
                    <a:schemeClr val="bg1"/>
                  </a:solidFill>
                  <a:latin typeface="+mj-lt"/>
                  <a:ea typeface="Verdana" pitchFamily="34" charset="0"/>
                  <a:cs typeface="Verdana" pitchFamily="34" charset="0"/>
                </a:rPr>
                <a:t>	</a:t>
              </a:r>
              <a:endParaRPr lang="pt-BR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4339" name="Group 26"/>
          <p:cNvGrpSpPr>
            <a:grpSpLocks/>
          </p:cNvGrpSpPr>
          <p:nvPr/>
        </p:nvGrpSpPr>
        <p:grpSpPr bwMode="auto">
          <a:xfrm>
            <a:off x="4716463" y="3141663"/>
            <a:ext cx="3527425" cy="3170237"/>
            <a:chOff x="1701" y="1791"/>
            <a:chExt cx="2340" cy="2163"/>
          </a:xfrm>
        </p:grpSpPr>
        <p:sp>
          <p:nvSpPr>
            <p:cNvPr id="14340" name="AutoShape 27"/>
            <p:cNvSpPr>
              <a:spLocks noChangeArrowheads="1"/>
            </p:cNvSpPr>
            <p:nvPr/>
          </p:nvSpPr>
          <p:spPr bwMode="auto">
            <a:xfrm>
              <a:off x="3561" y="1791"/>
              <a:ext cx="480" cy="420"/>
            </a:xfrm>
            <a:prstGeom prst="star4">
              <a:avLst>
                <a:gd name="adj" fmla="val 12500"/>
              </a:avLst>
            </a:prstGeom>
            <a:solidFill>
              <a:schemeClr val="bg1">
                <a:alpha val="9294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341" name="AutoShape 28"/>
            <p:cNvSpPr>
              <a:spLocks noChangeArrowheads="1"/>
            </p:cNvSpPr>
            <p:nvPr/>
          </p:nvSpPr>
          <p:spPr bwMode="auto">
            <a:xfrm>
              <a:off x="2601" y="1791"/>
              <a:ext cx="600" cy="660"/>
            </a:xfrm>
            <a:prstGeom prst="star4">
              <a:avLst>
                <a:gd name="adj" fmla="val 12500"/>
              </a:avLst>
            </a:prstGeom>
            <a:solidFill>
              <a:schemeClr val="bg1">
                <a:alpha val="9294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342" name="AutoShape 29"/>
            <p:cNvSpPr>
              <a:spLocks noChangeArrowheads="1"/>
            </p:cNvSpPr>
            <p:nvPr/>
          </p:nvSpPr>
          <p:spPr bwMode="auto">
            <a:xfrm>
              <a:off x="3321" y="3594"/>
              <a:ext cx="360" cy="360"/>
            </a:xfrm>
            <a:prstGeom prst="star4">
              <a:avLst>
                <a:gd name="adj" fmla="val 12500"/>
              </a:avLst>
            </a:prstGeom>
            <a:solidFill>
              <a:schemeClr val="bg1">
                <a:alpha val="9294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343" name="AutoShape 30"/>
            <p:cNvSpPr>
              <a:spLocks noChangeArrowheads="1"/>
            </p:cNvSpPr>
            <p:nvPr/>
          </p:nvSpPr>
          <p:spPr bwMode="auto">
            <a:xfrm>
              <a:off x="2781" y="2814"/>
              <a:ext cx="540" cy="600"/>
            </a:xfrm>
            <a:prstGeom prst="star4">
              <a:avLst>
                <a:gd name="adj" fmla="val 125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344" name="AutoShape 31"/>
            <p:cNvSpPr>
              <a:spLocks noChangeArrowheads="1"/>
            </p:cNvSpPr>
            <p:nvPr/>
          </p:nvSpPr>
          <p:spPr bwMode="auto">
            <a:xfrm>
              <a:off x="1701" y="2514"/>
              <a:ext cx="900" cy="900"/>
            </a:xfrm>
            <a:prstGeom prst="star4">
              <a:avLst>
                <a:gd name="adj" fmla="val 12500"/>
              </a:avLst>
            </a:prstGeom>
            <a:solidFill>
              <a:schemeClr val="bg1">
                <a:alpha val="9294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6103938"/>
            <a:ext cx="9494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dirty="0" smtClean="0"/>
              <a:t>!</a:t>
            </a:r>
            <a:endParaRPr lang="pt-BR" dirty="0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 flipV="1">
            <a:off x="755576" y="692694"/>
            <a:ext cx="3384376" cy="45719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63600 h 1000"/>
              <a:gd name="T6" fmla="*/ 0 w 1000"/>
              <a:gd name="T7" fmla="*/ 1314263600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feld 3"/>
          <p:cNvSpPr txBox="1"/>
          <p:nvPr/>
        </p:nvSpPr>
        <p:spPr>
          <a:xfrm>
            <a:off x="827584" y="332656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/>
              <a:t>Hüberts</a:t>
            </a:r>
            <a:endParaRPr lang="en-GB" sz="2000" b="1" i="1" dirty="0" smtClean="0"/>
          </a:p>
          <a:p>
            <a:endParaRPr lang="pt-BR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76250" y="1700213"/>
            <a:ext cx="62563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 b="1" i="1">
              <a:latin typeface="Bell MT"/>
            </a:endParaRPr>
          </a:p>
          <a:p>
            <a:endParaRPr lang="pt-BR">
              <a:latin typeface="Bell MT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39552" y="476672"/>
            <a:ext cx="82804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b="1" i="1" dirty="0"/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611188" y="6103938"/>
            <a:ext cx="30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519113" y="6175375"/>
            <a:ext cx="5116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smtClean="0"/>
              <a:t>   </a:t>
            </a:r>
            <a:endParaRPr lang="pt-BR" dirty="0"/>
          </a:p>
        </p:txBody>
      </p:sp>
      <p:pic>
        <p:nvPicPr>
          <p:cNvPr id="105474" name="Picture 2" descr="D:\Documentos Ingo\HÜBERTTREFFEN 2015\VORSTELLUNGEN\BILDER\Goet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3168352" cy="4125458"/>
          </a:xfrm>
          <a:prstGeom prst="rect">
            <a:avLst/>
          </a:prstGeom>
          <a:noFill/>
        </p:spPr>
      </p:pic>
      <p:sp>
        <p:nvSpPr>
          <p:cNvPr id="14" name="Textfeld 13"/>
          <p:cNvSpPr txBox="1"/>
          <p:nvPr/>
        </p:nvSpPr>
        <p:spPr>
          <a:xfrm>
            <a:off x="539552" y="5373216"/>
            <a:ext cx="5202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J. W. v. Goethe 1749 - 1832</a:t>
            </a:r>
            <a:endParaRPr lang="pt-BR" dirty="0"/>
          </a:p>
        </p:txBody>
      </p:sp>
      <p:sp>
        <p:nvSpPr>
          <p:cNvPr id="15" name="Textfeld 14"/>
          <p:cNvSpPr txBox="1"/>
          <p:nvPr/>
        </p:nvSpPr>
        <p:spPr>
          <a:xfrm>
            <a:off x="4572000" y="1700808"/>
            <a:ext cx="40324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„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inherited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parents</a:t>
            </a:r>
            <a:r>
              <a:rPr lang="de-DE" dirty="0" smtClean="0"/>
              <a:t>,</a:t>
            </a:r>
          </a:p>
          <a:p>
            <a:endParaRPr lang="de-DE" dirty="0" smtClean="0"/>
          </a:p>
          <a:p>
            <a:r>
              <a:rPr lang="de-DE" dirty="0" err="1" smtClean="0"/>
              <a:t>conquer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, in order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posess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“ </a:t>
            </a:r>
            <a:endParaRPr lang="pt-B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6103938"/>
            <a:ext cx="9494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dirty="0" smtClean="0"/>
              <a:t>!</a:t>
            </a:r>
            <a:endParaRPr lang="pt-BR" dirty="0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 flipV="1">
            <a:off x="755576" y="692694"/>
            <a:ext cx="3384376" cy="45719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63600 h 1000"/>
              <a:gd name="T6" fmla="*/ 0 w 1000"/>
              <a:gd name="T7" fmla="*/ 1314263600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" name="Textfeld 13"/>
          <p:cNvSpPr txBox="1"/>
          <p:nvPr/>
        </p:nvSpPr>
        <p:spPr>
          <a:xfrm>
            <a:off x="827584" y="332656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/>
              <a:t>Hüberts</a:t>
            </a:r>
            <a:endParaRPr lang="en-GB" sz="2000" b="1" i="1" dirty="0" smtClean="0"/>
          </a:p>
          <a:p>
            <a:endParaRPr lang="pt-BR" dirty="0"/>
          </a:p>
        </p:txBody>
      </p:sp>
      <p:sp>
        <p:nvSpPr>
          <p:cNvPr id="15" name="Line 4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476250" y="1700213"/>
            <a:ext cx="62563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 b="1" i="1">
              <a:latin typeface="Bell MT"/>
            </a:endParaRPr>
          </a:p>
          <a:p>
            <a:endParaRPr lang="pt-BR">
              <a:latin typeface="Bell MT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539552" y="476672"/>
            <a:ext cx="82804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b="1" i="1" dirty="0"/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611188" y="6103938"/>
            <a:ext cx="30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auto">
          <a:xfrm>
            <a:off x="519113" y="6175375"/>
            <a:ext cx="5116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smtClean="0"/>
              <a:t>   </a:t>
            </a:r>
            <a:endParaRPr lang="pt-BR" dirty="0"/>
          </a:p>
        </p:txBody>
      </p:sp>
      <p:pic>
        <p:nvPicPr>
          <p:cNvPr id="88066" name="Picture 2" descr="https://upload.wikimedia.org/wikipedia/commons/2/24/Emile_Durkhei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2181225" cy="3086101"/>
          </a:xfrm>
          <a:prstGeom prst="rect">
            <a:avLst/>
          </a:prstGeom>
          <a:noFill/>
        </p:spPr>
      </p:pic>
      <p:sp>
        <p:nvSpPr>
          <p:cNvPr id="24" name="Textfeld 23"/>
          <p:cNvSpPr txBox="1"/>
          <p:nvPr/>
        </p:nvSpPr>
        <p:spPr>
          <a:xfrm>
            <a:off x="3059832" y="1196752"/>
            <a:ext cx="57606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r>
              <a:rPr lang="de-DE" dirty="0" smtClean="0"/>
              <a:t>Kollektive </a:t>
            </a:r>
            <a:r>
              <a:rPr lang="de-DE" dirty="0" err="1" smtClean="0"/>
              <a:t>conscience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Leads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behaviour</a:t>
            </a:r>
            <a:r>
              <a:rPr lang="de-DE" dirty="0" smtClean="0"/>
              <a:t>, </a:t>
            </a:r>
            <a:r>
              <a:rPr lang="de-DE" dirty="0" err="1" smtClean="0"/>
              <a:t>independent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individual.</a:t>
            </a:r>
          </a:p>
          <a:p>
            <a:endParaRPr lang="de-DE" dirty="0" smtClean="0"/>
          </a:p>
          <a:p>
            <a:r>
              <a:rPr lang="de-DE" dirty="0" err="1" smtClean="0"/>
              <a:t>Behaviour</a:t>
            </a:r>
            <a:r>
              <a:rPr lang="de-DE" dirty="0" smtClean="0"/>
              <a:t> – Values - </a:t>
            </a:r>
            <a:r>
              <a:rPr lang="de-DE" dirty="0" err="1" smtClean="0"/>
              <a:t>Beliefs</a:t>
            </a:r>
            <a:endParaRPr lang="pt-BR" dirty="0"/>
          </a:p>
        </p:txBody>
      </p:sp>
      <p:sp>
        <p:nvSpPr>
          <p:cNvPr id="25" name="Textfeld 24"/>
          <p:cNvSpPr txBox="1"/>
          <p:nvPr/>
        </p:nvSpPr>
        <p:spPr>
          <a:xfrm>
            <a:off x="467544" y="4653136"/>
            <a:ext cx="26500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Emile Durkheim</a:t>
            </a:r>
          </a:p>
          <a:p>
            <a:r>
              <a:rPr lang="de-DE" dirty="0" smtClean="0"/>
              <a:t>1858 - 1917</a:t>
            </a:r>
            <a:endParaRPr lang="pt-B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6103938"/>
            <a:ext cx="94948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t-BR" dirty="0" smtClean="0"/>
              <a:t>!</a:t>
            </a:r>
            <a:endParaRPr lang="pt-BR" dirty="0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 flipV="1">
            <a:off x="755576" y="692694"/>
            <a:ext cx="3384376" cy="45719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63600 h 1000"/>
              <a:gd name="T6" fmla="*/ 0 w 1000"/>
              <a:gd name="T7" fmla="*/ 1314263600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feld 3"/>
          <p:cNvSpPr txBox="1"/>
          <p:nvPr/>
        </p:nvSpPr>
        <p:spPr>
          <a:xfrm>
            <a:off x="827584" y="332656"/>
            <a:ext cx="273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i="1" dirty="0" smtClean="0"/>
              <a:t>Hüberts</a:t>
            </a:r>
            <a:endParaRPr lang="en-GB" sz="2000" b="1" i="1" dirty="0" smtClean="0"/>
          </a:p>
          <a:p>
            <a:endParaRPr lang="pt-BR" dirty="0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76250" y="1700213"/>
            <a:ext cx="62563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 b="1" i="1">
              <a:latin typeface="Bell MT"/>
            </a:endParaRPr>
          </a:p>
          <a:p>
            <a:endParaRPr lang="pt-BR">
              <a:latin typeface="Bell MT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39552" y="476672"/>
            <a:ext cx="82804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en-GB" sz="2000" b="1" i="1" dirty="0"/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611188" y="6103938"/>
            <a:ext cx="30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9" name="Text Box 19"/>
          <p:cNvSpPr txBox="1">
            <a:spLocks noChangeArrowheads="1"/>
          </p:cNvSpPr>
          <p:nvPr/>
        </p:nvSpPr>
        <p:spPr bwMode="auto">
          <a:xfrm>
            <a:off x="519113" y="6175375"/>
            <a:ext cx="5116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dirty="0" smtClean="0"/>
              <a:t>   </a:t>
            </a:r>
            <a:endParaRPr lang="pt-BR" dirty="0"/>
          </a:p>
        </p:txBody>
      </p:sp>
      <p:sp>
        <p:nvSpPr>
          <p:cNvPr id="11" name="Textfeld 10"/>
          <p:cNvSpPr txBox="1"/>
          <p:nvPr/>
        </p:nvSpPr>
        <p:spPr>
          <a:xfrm>
            <a:off x="1043608" y="1484784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sz="3600" dirty="0" err="1" smtClean="0"/>
              <a:t>Examples</a:t>
            </a:r>
            <a:r>
              <a:rPr lang="de-DE" sz="3600" dirty="0" smtClean="0"/>
              <a:t> </a:t>
            </a:r>
            <a:r>
              <a:rPr lang="de-DE" sz="3600" dirty="0" err="1" smtClean="0"/>
              <a:t>from</a:t>
            </a:r>
            <a:r>
              <a:rPr lang="de-DE" sz="3600" dirty="0" smtClean="0"/>
              <a:t> </a:t>
            </a:r>
            <a:r>
              <a:rPr lang="de-DE" sz="3600" dirty="0" err="1" smtClean="0"/>
              <a:t>the</a:t>
            </a:r>
            <a:r>
              <a:rPr lang="de-DE" sz="3600" dirty="0" smtClean="0"/>
              <a:t> </a:t>
            </a:r>
            <a:r>
              <a:rPr lang="de-DE" sz="3600" dirty="0" err="1" smtClean="0"/>
              <a:t>animal</a:t>
            </a:r>
            <a:r>
              <a:rPr lang="de-DE" sz="3600" dirty="0" smtClean="0"/>
              <a:t> </a:t>
            </a:r>
            <a:r>
              <a:rPr lang="de-DE" sz="3600" dirty="0" err="1" smtClean="0"/>
              <a:t>world</a:t>
            </a:r>
            <a:endParaRPr lang="de-DE" sz="3600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609600" y="998538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63600 h 1000"/>
              <a:gd name="T6" fmla="*/ 0 w 1000"/>
              <a:gd name="T7" fmla="*/ 1314263600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76250" y="1700213"/>
            <a:ext cx="62563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 b="1" i="1">
              <a:latin typeface="Bell MT"/>
            </a:endParaRPr>
          </a:p>
          <a:p>
            <a:endParaRPr lang="pt-BR">
              <a:latin typeface="Bell M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63563" y="476250"/>
            <a:ext cx="82804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i="1"/>
              <a:t>Hüberts</a:t>
            </a:r>
            <a:endParaRPr lang="en-GB" sz="2000" b="1" i="1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611188" y="6103938"/>
            <a:ext cx="30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106498" name="Picture 2" descr="D:\Documentos Ingo\HÜBERTTREFFEN 2015\VORSTELLUNGEN\BILDER\Wildgansflu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4763606" cy="3096344"/>
          </a:xfrm>
          <a:prstGeom prst="rect">
            <a:avLst/>
          </a:prstGeom>
          <a:noFill/>
        </p:spPr>
      </p:pic>
      <p:sp>
        <p:nvSpPr>
          <p:cNvPr id="11" name="Textfeld 10"/>
          <p:cNvSpPr txBox="1"/>
          <p:nvPr/>
        </p:nvSpPr>
        <p:spPr>
          <a:xfrm>
            <a:off x="1043608" y="4653136"/>
            <a:ext cx="25260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Migratory</a:t>
            </a:r>
            <a:r>
              <a:rPr lang="de-DE" dirty="0" smtClean="0"/>
              <a:t> </a:t>
            </a:r>
            <a:r>
              <a:rPr lang="de-DE" dirty="0" err="1" smtClean="0"/>
              <a:t>birds</a:t>
            </a:r>
            <a:endParaRPr lang="pt-BR" dirty="0"/>
          </a:p>
        </p:txBody>
      </p:sp>
      <p:sp>
        <p:nvSpPr>
          <p:cNvPr id="9" name="Textfeld 8"/>
          <p:cNvSpPr txBox="1"/>
          <p:nvPr/>
        </p:nvSpPr>
        <p:spPr>
          <a:xfrm>
            <a:off x="5004048" y="1268760"/>
            <a:ext cx="44644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/>
          </a:p>
          <a:p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know</a:t>
            </a:r>
            <a:r>
              <a:rPr lang="de-DE" dirty="0" smtClean="0"/>
              <a:t> </a:t>
            </a:r>
            <a:r>
              <a:rPr lang="de-DE" dirty="0" err="1" smtClean="0"/>
              <a:t>directions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a </a:t>
            </a:r>
            <a:r>
              <a:rPr lang="de-DE" dirty="0" err="1" smtClean="0"/>
              <a:t>compass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migratory</a:t>
            </a:r>
            <a:r>
              <a:rPr lang="de-DE" dirty="0" smtClean="0"/>
              <a:t> „</a:t>
            </a:r>
            <a:r>
              <a:rPr lang="de-DE" dirty="0" err="1" smtClean="0"/>
              <a:t>anxiety</a:t>
            </a:r>
            <a:r>
              <a:rPr lang="de-DE" dirty="0" smtClean="0"/>
              <a:t>“</a:t>
            </a:r>
          </a:p>
          <a:p>
            <a:endParaRPr lang="de-DE" dirty="0" smtClean="0"/>
          </a:p>
          <a:p>
            <a:r>
              <a:rPr lang="de-DE" dirty="0" smtClean="0"/>
              <a:t>Individual </a:t>
            </a:r>
            <a:r>
              <a:rPr lang="de-DE" dirty="0" err="1" smtClean="0"/>
              <a:t>birds</a:t>
            </a:r>
            <a:r>
              <a:rPr lang="de-DE" dirty="0" smtClean="0"/>
              <a:t> in lab</a:t>
            </a:r>
          </a:p>
          <a:p>
            <a:r>
              <a:rPr lang="de-DE" dirty="0" smtClean="0"/>
              <a:t>find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direction</a:t>
            </a:r>
            <a:r>
              <a:rPr lang="de-DE" dirty="0" smtClean="0"/>
              <a:t> </a:t>
            </a:r>
            <a:r>
              <a:rPr lang="de-DE" dirty="0" err="1" smtClean="0"/>
              <a:t>too</a:t>
            </a:r>
            <a:r>
              <a:rPr lang="de-DE" dirty="0" smtClean="0"/>
              <a:t> </a:t>
            </a:r>
          </a:p>
          <a:p>
            <a:endParaRPr lang="de-DE" dirty="0" smtClean="0"/>
          </a:p>
          <a:p>
            <a:r>
              <a:rPr lang="de-DE" dirty="0" err="1" smtClean="0"/>
              <a:t>Reproduction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european</a:t>
            </a:r>
            <a:endParaRPr lang="de-DE" dirty="0" smtClean="0"/>
          </a:p>
          <a:p>
            <a:r>
              <a:rPr lang="de-DE" dirty="0" smtClean="0"/>
              <a:t>wild </a:t>
            </a:r>
            <a:r>
              <a:rPr lang="de-DE" dirty="0" err="1" smtClean="0"/>
              <a:t>geese</a:t>
            </a:r>
            <a:r>
              <a:rPr lang="de-DE" dirty="0" smtClean="0"/>
              <a:t> .</a:t>
            </a:r>
            <a:endParaRPr lang="pt-B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609600" y="998538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63600 h 1000"/>
              <a:gd name="T6" fmla="*/ 0 w 1000"/>
              <a:gd name="T7" fmla="*/ 1314263600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76250" y="1700213"/>
            <a:ext cx="62563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 b="1" i="1">
              <a:latin typeface="Bell MT"/>
            </a:endParaRPr>
          </a:p>
          <a:p>
            <a:endParaRPr lang="pt-BR">
              <a:latin typeface="Bell M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63563" y="476250"/>
            <a:ext cx="82804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i="1"/>
              <a:t>Hüberts</a:t>
            </a:r>
            <a:endParaRPr lang="en-GB" sz="2000" b="1" i="1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611188" y="6103938"/>
            <a:ext cx="30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107523" name="Picture 3" descr="D:\Documentos Ingo\HÜBERTTREFFEN 2015\VORSTELLUNGEN\BILDER\Wo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3753968" cy="2808312"/>
          </a:xfrm>
          <a:prstGeom prst="rect">
            <a:avLst/>
          </a:prstGeom>
          <a:noFill/>
        </p:spPr>
      </p:pic>
      <p:sp>
        <p:nvSpPr>
          <p:cNvPr id="9" name="Textfeld 8"/>
          <p:cNvSpPr txBox="1"/>
          <p:nvPr/>
        </p:nvSpPr>
        <p:spPr>
          <a:xfrm>
            <a:off x="1259632" y="4149080"/>
            <a:ext cx="1380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  </a:t>
            </a:r>
            <a:r>
              <a:rPr lang="de-DE" dirty="0" err="1" smtClean="0"/>
              <a:t>Wolves</a:t>
            </a:r>
            <a:endParaRPr lang="pt-BR" dirty="0"/>
          </a:p>
        </p:txBody>
      </p:sp>
      <p:pic>
        <p:nvPicPr>
          <p:cNvPr id="107525" name="Picture 5" descr="https://upload.wikimedia.org/wikipedia/commons/thumb/f/f9/Canis_lupus_arctos_-_Tiergarten_Sch%C3%B6nbrunn.jpg/1024px-Canis_lupus_arctos_-_Tiergarten_Sch%C3%B6nbrun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293096"/>
            <a:ext cx="2698982" cy="1800200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4499992" y="1340768"/>
            <a:ext cx="444865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Live in </a:t>
            </a:r>
            <a:r>
              <a:rPr lang="de-DE" dirty="0" err="1" smtClean="0"/>
              <a:t>monogamic</a:t>
            </a:r>
            <a:r>
              <a:rPr lang="de-DE" dirty="0" smtClean="0"/>
              <a:t> </a:t>
            </a:r>
            <a:r>
              <a:rPr lang="de-DE" dirty="0" err="1" smtClean="0"/>
              <a:t>pairs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Care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cubs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pairs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Howl</a:t>
            </a:r>
            <a:r>
              <a:rPr lang="de-DE" dirty="0" smtClean="0"/>
              <a:t> </a:t>
            </a:r>
            <a:r>
              <a:rPr lang="de-DE" dirty="0" err="1" smtClean="0"/>
              <a:t>diversely</a:t>
            </a:r>
            <a:r>
              <a:rPr lang="de-DE" dirty="0" smtClean="0"/>
              <a:t> :</a:t>
            </a:r>
          </a:p>
          <a:p>
            <a:pPr>
              <a:buFontTx/>
              <a:buChar char="-"/>
            </a:pPr>
            <a:r>
              <a:rPr lang="de-DE" dirty="0" err="1" smtClean="0"/>
              <a:t>Warning</a:t>
            </a:r>
            <a:endParaRPr lang="de-DE" dirty="0" smtClean="0"/>
          </a:p>
          <a:p>
            <a:pPr>
              <a:buFontTx/>
              <a:buChar char="-"/>
            </a:pPr>
            <a:r>
              <a:rPr lang="de-DE" dirty="0" err="1" smtClean="0"/>
              <a:t>Hunting</a:t>
            </a:r>
            <a:endParaRPr lang="de-DE" dirty="0" smtClean="0"/>
          </a:p>
          <a:p>
            <a:pPr>
              <a:buFontTx/>
              <a:buChar char="-"/>
            </a:pPr>
            <a:r>
              <a:rPr lang="de-DE" dirty="0" smtClean="0"/>
              <a:t>Calling</a:t>
            </a:r>
          </a:p>
          <a:p>
            <a:pPr>
              <a:buFontTx/>
              <a:buChar char="-"/>
            </a:pPr>
            <a:r>
              <a:rPr lang="de-DE" dirty="0" err="1" smtClean="0"/>
              <a:t>Mating</a:t>
            </a:r>
            <a:endParaRPr lang="pt-B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609600" y="998538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63600 h 1000"/>
              <a:gd name="T6" fmla="*/ 0 w 1000"/>
              <a:gd name="T7" fmla="*/ 1314263600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76250" y="1700213"/>
            <a:ext cx="62563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 b="1" i="1">
              <a:latin typeface="Bell MT"/>
            </a:endParaRPr>
          </a:p>
          <a:p>
            <a:endParaRPr lang="pt-BR">
              <a:latin typeface="Bell M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63563" y="476250"/>
            <a:ext cx="82804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i="1"/>
              <a:t>Hüberts</a:t>
            </a:r>
            <a:endParaRPr lang="en-GB" sz="2000" b="1" i="1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611188" y="6103938"/>
            <a:ext cx="30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5122" name="Picture 2" descr="D:\Documentos Ingo\HÜBERTTREFFEN 2015\VORSTELLUNGEN\BILDER\D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1944216" cy="1944216"/>
          </a:xfrm>
          <a:prstGeom prst="rect">
            <a:avLst/>
          </a:prstGeom>
          <a:noFill/>
        </p:spPr>
      </p:pic>
      <p:pic>
        <p:nvPicPr>
          <p:cNvPr id="5124" name="Picture 4" descr="Karin Granbom Ellisons blog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7913" y="1196752"/>
            <a:ext cx="2400267" cy="1800200"/>
          </a:xfrm>
          <a:prstGeom prst="rect">
            <a:avLst/>
          </a:prstGeom>
          <a:noFill/>
        </p:spPr>
      </p:pic>
      <p:sp>
        <p:nvSpPr>
          <p:cNvPr id="9" name="Textfeld 8"/>
          <p:cNvSpPr txBox="1"/>
          <p:nvPr/>
        </p:nvSpPr>
        <p:spPr>
          <a:xfrm>
            <a:off x="2123728" y="1628800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 </a:t>
            </a:r>
            <a:r>
              <a:rPr lang="de-DE" dirty="0" err="1" smtClean="0"/>
              <a:t>token</a:t>
            </a:r>
            <a:r>
              <a:rPr lang="de-DE" dirty="0" smtClean="0"/>
              <a:t>, </a:t>
            </a:r>
            <a:r>
              <a:rPr lang="de-DE" dirty="0" err="1" smtClean="0"/>
              <a:t>we</a:t>
            </a:r>
            <a:endParaRPr lang="de-DE" dirty="0" smtClean="0"/>
          </a:p>
          <a:p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much</a:t>
            </a:r>
            <a:r>
              <a:rPr lang="de-DE" dirty="0" smtClean="0"/>
              <a:t> in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cromosomes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embedded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genome</a:t>
            </a:r>
            <a:r>
              <a:rPr lang="de-DE" dirty="0" smtClean="0"/>
              <a:t>,</a:t>
            </a:r>
          </a:p>
          <a:p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got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ancestors</a:t>
            </a:r>
            <a:r>
              <a:rPr lang="de-DE" dirty="0" smtClean="0"/>
              <a:t>.</a:t>
            </a:r>
            <a:endParaRPr lang="pt-BR" dirty="0"/>
          </a:p>
        </p:txBody>
      </p:sp>
      <p:sp>
        <p:nvSpPr>
          <p:cNvPr id="10" name="Textfeld 9"/>
          <p:cNvSpPr txBox="1"/>
          <p:nvPr/>
        </p:nvSpPr>
        <p:spPr>
          <a:xfrm>
            <a:off x="611560" y="4653136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As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species</a:t>
            </a:r>
            <a:r>
              <a:rPr lang="de-DE" dirty="0" smtClean="0"/>
              <a:t>,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share</a:t>
            </a:r>
            <a:r>
              <a:rPr lang="de-DE" dirty="0" smtClean="0"/>
              <a:t> </a:t>
            </a:r>
            <a:r>
              <a:rPr lang="de-DE" dirty="0" err="1" smtClean="0"/>
              <a:t>much</a:t>
            </a:r>
            <a:r>
              <a:rPr lang="de-DE" dirty="0" smtClean="0"/>
              <a:t> </a:t>
            </a:r>
            <a:r>
              <a:rPr lang="de-DE" dirty="0" err="1" smtClean="0"/>
              <a:t>together</a:t>
            </a:r>
            <a:r>
              <a:rPr lang="de-DE" dirty="0" smtClean="0"/>
              <a:t> 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609600" y="998538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63600 h 1000"/>
              <a:gd name="T6" fmla="*/ 0 w 1000"/>
              <a:gd name="T7" fmla="*/ 1314263600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76250" y="1700213"/>
            <a:ext cx="62563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 b="1" i="1">
              <a:latin typeface="Bell MT"/>
            </a:endParaRPr>
          </a:p>
          <a:p>
            <a:endParaRPr lang="pt-BR">
              <a:latin typeface="Bell M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63563" y="476250"/>
            <a:ext cx="82804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i="1"/>
              <a:t>Hüberts</a:t>
            </a:r>
            <a:endParaRPr lang="en-GB" sz="2000" b="1" i="1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611188" y="6103938"/>
            <a:ext cx="30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94209" name="Picture 1" descr="D:\Documentos Ingo\HÜBERTTREFFEN 2015\VORSTELLUNGEN\BILDER\Parthen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84784"/>
            <a:ext cx="1581150" cy="1190625"/>
          </a:xfrm>
          <a:prstGeom prst="rect">
            <a:avLst/>
          </a:prstGeom>
          <a:noFill/>
        </p:spPr>
      </p:pic>
      <p:pic>
        <p:nvPicPr>
          <p:cNvPr id="94210" name="Picture 2" descr="D:\Documentos Ingo\HÜBERTTREFFEN 2015\VORSTELLUNGEN\BILDER\Pallas athe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1268760"/>
            <a:ext cx="1638300" cy="2857500"/>
          </a:xfrm>
          <a:prstGeom prst="rect">
            <a:avLst/>
          </a:prstGeom>
          <a:noFill/>
        </p:spPr>
      </p:pic>
      <p:pic>
        <p:nvPicPr>
          <p:cNvPr id="9" name="Picture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212976"/>
            <a:ext cx="4392488" cy="2880320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2555776" y="1484784"/>
            <a:ext cx="4896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may</a:t>
            </a:r>
            <a:r>
              <a:rPr lang="de-DE" dirty="0" smtClean="0"/>
              <a:t> </a:t>
            </a:r>
            <a:r>
              <a:rPr lang="de-DE" dirty="0" err="1" smtClean="0"/>
              <a:t>learn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things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history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endParaRPr lang="de-DE" dirty="0" smtClean="0"/>
          </a:p>
          <a:p>
            <a:r>
              <a:rPr lang="de-DE" dirty="0" err="1" smtClean="0"/>
              <a:t>family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its</a:t>
            </a:r>
            <a:r>
              <a:rPr lang="de-DE" dirty="0" smtClean="0"/>
              <a:t> </a:t>
            </a:r>
            <a:r>
              <a:rPr lang="de-DE" dirty="0" err="1" smtClean="0"/>
              <a:t>characteristics</a:t>
            </a:r>
            <a:r>
              <a:rPr lang="de-DE" dirty="0" smtClean="0"/>
              <a:t>.</a:t>
            </a:r>
            <a:endParaRPr lang="pt-B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609600" y="998538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63600 h 1000"/>
              <a:gd name="T6" fmla="*/ 0 w 1000"/>
              <a:gd name="T7" fmla="*/ 1314263600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76250" y="1700213"/>
            <a:ext cx="62563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 b="1" i="1">
              <a:latin typeface="Bell MT"/>
            </a:endParaRPr>
          </a:p>
          <a:p>
            <a:endParaRPr lang="pt-BR">
              <a:latin typeface="Bell M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63563" y="476250"/>
            <a:ext cx="82804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i="1"/>
              <a:t>Hüberts</a:t>
            </a:r>
            <a:endParaRPr lang="en-GB" sz="2000" b="1" i="1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611188" y="6103938"/>
            <a:ext cx="30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7" name="Textfeld 6"/>
          <p:cNvSpPr txBox="1"/>
          <p:nvPr/>
        </p:nvSpPr>
        <p:spPr>
          <a:xfrm>
            <a:off x="1331640" y="16288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10" name="Textfeld 9"/>
          <p:cNvSpPr txBox="1"/>
          <p:nvPr/>
        </p:nvSpPr>
        <p:spPr>
          <a:xfrm>
            <a:off x="1691680" y="3068960"/>
            <a:ext cx="7948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WHAT IN PARTICULAR ??</a:t>
            </a:r>
            <a:endParaRPr lang="pt-BR" sz="32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609600" y="998538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63600 h 1000"/>
              <a:gd name="T6" fmla="*/ 0 w 1000"/>
              <a:gd name="T7" fmla="*/ 1314263600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76250" y="1700213"/>
            <a:ext cx="62563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 b="1" i="1">
              <a:latin typeface="Bell MT"/>
            </a:endParaRPr>
          </a:p>
          <a:p>
            <a:endParaRPr lang="pt-BR">
              <a:latin typeface="Bell M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63563" y="476250"/>
            <a:ext cx="82804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i="1"/>
              <a:t>Hüberts</a:t>
            </a:r>
            <a:endParaRPr lang="en-GB" sz="2000" b="1" i="1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611188" y="6103938"/>
            <a:ext cx="30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7" name="Textfeld 6"/>
          <p:cNvSpPr txBox="1"/>
          <p:nvPr/>
        </p:nvSpPr>
        <p:spPr>
          <a:xfrm>
            <a:off x="1331640" y="16288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pic>
        <p:nvPicPr>
          <p:cNvPr id="8" name="Picture 6" descr="mapa prot france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2611743" cy="216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3563888" y="1412776"/>
            <a:ext cx="560121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did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ancestors</a:t>
            </a:r>
            <a:r>
              <a:rPr lang="de-DE" dirty="0" smtClean="0"/>
              <a:t> </a:t>
            </a:r>
            <a:r>
              <a:rPr lang="de-DE" dirty="0" err="1" smtClean="0"/>
              <a:t>look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? :</a:t>
            </a:r>
          </a:p>
          <a:p>
            <a:endParaRPr lang="de-DE" dirty="0" smtClean="0"/>
          </a:p>
          <a:p>
            <a:r>
              <a:rPr lang="de-DE" dirty="0" smtClean="0"/>
              <a:t>   - Freedom </a:t>
            </a:r>
            <a:r>
              <a:rPr lang="de-DE" dirty="0" err="1" smtClean="0"/>
              <a:t>of</a:t>
            </a:r>
            <a:r>
              <a:rPr lang="de-DE" dirty="0" smtClean="0"/>
              <a:t> belief</a:t>
            </a:r>
          </a:p>
          <a:p>
            <a:r>
              <a:rPr lang="de-DE" dirty="0" smtClean="0"/>
              <a:t>   - </a:t>
            </a:r>
            <a:r>
              <a:rPr lang="de-DE" dirty="0" err="1" smtClean="0"/>
              <a:t>Safety</a:t>
            </a:r>
            <a:endParaRPr lang="de-DE" dirty="0" smtClean="0"/>
          </a:p>
          <a:p>
            <a:r>
              <a:rPr lang="de-DE" dirty="0" smtClean="0"/>
              <a:t>   - </a:t>
            </a:r>
            <a:r>
              <a:rPr lang="de-DE" dirty="0" err="1" smtClean="0"/>
              <a:t>Opportunity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live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work</a:t>
            </a:r>
            <a:endParaRPr lang="de-DE" dirty="0" smtClean="0"/>
          </a:p>
          <a:p>
            <a:r>
              <a:rPr lang="de-DE" dirty="0" smtClean="0"/>
              <a:t>   - </a:t>
            </a:r>
            <a:r>
              <a:rPr lang="de-DE" dirty="0" err="1" smtClean="0"/>
              <a:t>Possibility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survive</a:t>
            </a:r>
            <a:endParaRPr lang="de-DE" dirty="0" smtClean="0"/>
          </a:p>
          <a:p>
            <a:r>
              <a:rPr lang="de-DE" dirty="0" smtClean="0"/>
              <a:t>   </a:t>
            </a:r>
            <a:endParaRPr lang="pt-BR" dirty="0"/>
          </a:p>
        </p:txBody>
      </p:sp>
      <p:sp>
        <p:nvSpPr>
          <p:cNvPr id="11" name="Textfeld 10"/>
          <p:cNvSpPr txBox="1"/>
          <p:nvPr/>
        </p:nvSpPr>
        <p:spPr>
          <a:xfrm>
            <a:off x="323528" y="4509120"/>
            <a:ext cx="93165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Possibility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unfold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values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beliefs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Possibility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enlarge</a:t>
            </a:r>
            <a:r>
              <a:rPr lang="de-DE" dirty="0" smtClean="0"/>
              <a:t> </a:t>
            </a:r>
            <a:r>
              <a:rPr lang="de-DE" dirty="0" err="1" smtClean="0"/>
              <a:t>their</a:t>
            </a:r>
            <a:r>
              <a:rPr lang="de-DE" dirty="0" smtClean="0"/>
              <a:t> </a:t>
            </a:r>
            <a:r>
              <a:rPr lang="de-DE" dirty="0" err="1" smtClean="0"/>
              <a:t>knowledge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transmit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endParaRPr lang="de-DE" dirty="0" smtClean="0"/>
          </a:p>
          <a:p>
            <a:endParaRPr lang="de-DE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 flipV="1">
            <a:off x="609599" y="6100193"/>
            <a:ext cx="8040149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609600" y="926531"/>
            <a:ext cx="8073972" cy="109579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63600 h 1000"/>
              <a:gd name="T6" fmla="*/ 0 w 1000"/>
              <a:gd name="T7" fmla="*/ 1314263600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76250" y="1628206"/>
            <a:ext cx="6347402" cy="884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BR" sz="2800" b="1" i="1">
              <a:latin typeface="Bell MT"/>
            </a:endParaRPr>
          </a:p>
          <a:p>
            <a:endParaRPr lang="pt-BR">
              <a:latin typeface="Bell M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63562" y="404243"/>
            <a:ext cx="8400925" cy="5764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i="1"/>
              <a:t>Hüberts</a:t>
            </a:r>
            <a:endParaRPr lang="en-GB" sz="2000" b="1" i="1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611188" y="6031930"/>
            <a:ext cx="312458" cy="457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pt-BR"/>
          </a:p>
        </p:txBody>
      </p:sp>
      <p:sp>
        <p:nvSpPr>
          <p:cNvPr id="7" name="Textfeld 6"/>
          <p:cNvSpPr txBox="1"/>
          <p:nvPr/>
        </p:nvSpPr>
        <p:spPr>
          <a:xfrm>
            <a:off x="1331640" y="1556793"/>
            <a:ext cx="187420" cy="461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9" name="Textfeld 8"/>
          <p:cNvSpPr txBox="1"/>
          <p:nvPr/>
        </p:nvSpPr>
        <p:spPr>
          <a:xfrm>
            <a:off x="3563888" y="2276871"/>
            <a:ext cx="52424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After all, </a:t>
            </a:r>
            <a:r>
              <a:rPr lang="de-DE" dirty="0" err="1" smtClean="0"/>
              <a:t>what</a:t>
            </a:r>
            <a:r>
              <a:rPr lang="de-DE" dirty="0" smtClean="0"/>
              <a:t> was </a:t>
            </a:r>
            <a:r>
              <a:rPr lang="de-DE" dirty="0" err="1" smtClean="0"/>
              <a:t>passed</a:t>
            </a:r>
            <a:r>
              <a:rPr lang="de-DE" dirty="0" smtClean="0"/>
              <a:t> on</a:t>
            </a:r>
          </a:p>
          <a:p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tree-trunk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Franz </a:t>
            </a:r>
            <a:r>
              <a:rPr lang="de-DE" dirty="0" err="1" smtClean="0"/>
              <a:t>Hübert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us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next</a:t>
            </a:r>
            <a:r>
              <a:rPr lang="de-DE" dirty="0" smtClean="0"/>
              <a:t> </a:t>
            </a:r>
            <a:r>
              <a:rPr lang="de-DE" dirty="0" err="1" smtClean="0"/>
              <a:t>generations</a:t>
            </a:r>
            <a:r>
              <a:rPr lang="de-DE" dirty="0" smtClean="0"/>
              <a:t> ?</a:t>
            </a:r>
          </a:p>
          <a:p>
            <a:endParaRPr lang="de-DE" dirty="0" smtClean="0"/>
          </a:p>
        </p:txBody>
      </p:sp>
      <p:pic>
        <p:nvPicPr>
          <p:cNvPr id="116738" name="Picture 2" descr="D:\Documentos Ingo\HÜBERTSTREFFEN 2013\APRESENTAÇÕES\Fam Hübert\Franz Hübe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844824"/>
            <a:ext cx="2664296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raraCanin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-38742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FozIgua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320675"/>
            <a:ext cx="27590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PaoAcucar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4811713"/>
            <a:ext cx="24034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Flor Ninfe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304800"/>
            <a:ext cx="2106613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4005263"/>
            <a:ext cx="3986212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 descr="Pantanal2"/>
          <p:cNvSpPr>
            <a:spLocks noChangeArrowheads="1"/>
          </p:cNvSpPr>
          <p:nvPr/>
        </p:nvSpPr>
        <p:spPr bwMode="auto">
          <a:xfrm>
            <a:off x="1547664" y="3789041"/>
            <a:ext cx="7596336" cy="792088"/>
          </a:xfrm>
          <a:prstGeom prst="rect">
            <a:avLst/>
          </a:prstGeom>
          <a:blipFill dpi="0" rotWithShape="0">
            <a:blip r:embed="rId7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Gill Sans MT" pitchFamily="34" charset="0"/>
              </a:rPr>
              <a:t>history of our </a:t>
            </a:r>
            <a:r>
              <a:rPr lang="en-US" b="1" dirty="0" err="1" smtClean="0">
                <a:solidFill>
                  <a:srgbClr val="FFFF00"/>
                </a:solidFill>
                <a:latin typeface="Gill Sans MT" pitchFamily="34" charset="0"/>
              </a:rPr>
              <a:t>FamiThely</a:t>
            </a:r>
            <a:endParaRPr lang="en-US" b="1" dirty="0" smtClean="0">
              <a:solidFill>
                <a:srgbClr val="FFFF00"/>
              </a:solidFill>
              <a:latin typeface="Gill Sans MT" pitchFamily="34" charset="0"/>
            </a:endParaRPr>
          </a:p>
          <a:p>
            <a:pPr algn="ctr"/>
            <a:endParaRPr lang="en-US" b="1" dirty="0" smtClean="0">
              <a:solidFill>
                <a:srgbClr val="FFFF00"/>
              </a:solidFill>
              <a:latin typeface="Gill Sans MT" pitchFamily="34" charset="0"/>
            </a:endParaRP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Gill Sans MT" pitchFamily="34" charset="0"/>
              </a:rPr>
              <a:t>What does it mean, to belong to the descendants of Franz </a:t>
            </a:r>
            <a:r>
              <a:rPr lang="en-US" b="1" dirty="0" err="1" smtClean="0">
                <a:solidFill>
                  <a:srgbClr val="FFFF00"/>
                </a:solidFill>
                <a:latin typeface="Gill Sans MT" pitchFamily="34" charset="0"/>
              </a:rPr>
              <a:t>Jakob</a:t>
            </a:r>
            <a:r>
              <a:rPr lang="en-US" b="1" dirty="0" smtClean="0">
                <a:solidFill>
                  <a:srgbClr val="FFFF00"/>
                </a:solidFill>
                <a:latin typeface="Gill Sans MT" pitchFamily="34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Gill Sans MT" pitchFamily="34" charset="0"/>
              </a:rPr>
              <a:t>Hübert</a:t>
            </a:r>
            <a:r>
              <a:rPr lang="en-US" b="1" dirty="0" smtClean="0">
                <a:solidFill>
                  <a:srgbClr val="FFFF00"/>
                </a:solidFill>
                <a:latin typeface="Gill Sans MT" pitchFamily="34" charset="0"/>
              </a:rPr>
              <a:t> ?</a:t>
            </a:r>
            <a:endParaRPr lang="en-US" b="1" dirty="0">
              <a:solidFill>
                <a:srgbClr val="FFFF00"/>
              </a:solidFill>
              <a:latin typeface="Gill Sans MT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609600" y="998538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63600 h 1000"/>
              <a:gd name="T6" fmla="*/ 0 w 1000"/>
              <a:gd name="T7" fmla="*/ 1314263600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76250" y="1700213"/>
            <a:ext cx="62563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 b="1" i="1">
              <a:latin typeface="Bell MT"/>
            </a:endParaRPr>
          </a:p>
          <a:p>
            <a:endParaRPr lang="pt-BR">
              <a:latin typeface="Bell M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63563" y="476250"/>
            <a:ext cx="82804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i="1"/>
              <a:t>Hüberts</a:t>
            </a:r>
            <a:endParaRPr lang="en-GB" sz="2000" b="1" i="1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611188" y="6103938"/>
            <a:ext cx="30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7" name="Textfeld 6"/>
          <p:cNvSpPr txBox="1"/>
          <p:nvPr/>
        </p:nvSpPr>
        <p:spPr>
          <a:xfrm>
            <a:off x="1331640" y="16288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8" name="Textfeld 7"/>
          <p:cNvSpPr txBox="1"/>
          <p:nvPr/>
        </p:nvSpPr>
        <p:spPr>
          <a:xfrm>
            <a:off x="1331640" y="2060848"/>
            <a:ext cx="72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 smtClean="0"/>
              <a:t>Two</a:t>
            </a:r>
            <a:r>
              <a:rPr lang="de-DE" sz="2800" dirty="0" smtClean="0"/>
              <a:t> Things, in </a:t>
            </a:r>
            <a:r>
              <a:rPr lang="de-DE" sz="2800" dirty="0" err="1" smtClean="0"/>
              <a:t>particular</a:t>
            </a:r>
            <a:r>
              <a:rPr lang="de-DE" sz="2800" dirty="0" smtClean="0"/>
              <a:t> :</a:t>
            </a:r>
          </a:p>
          <a:p>
            <a:endParaRPr lang="de-DE" sz="2800" dirty="0" smtClean="0"/>
          </a:p>
          <a:p>
            <a:r>
              <a:rPr lang="de-DE" sz="2800" dirty="0" smtClean="0"/>
              <a:t>Transmission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behaviour</a:t>
            </a:r>
            <a:r>
              <a:rPr lang="de-DE" sz="2800" dirty="0" smtClean="0"/>
              <a:t>: Tradition</a:t>
            </a:r>
          </a:p>
          <a:p>
            <a:endParaRPr lang="de-DE" sz="2800" dirty="0" smtClean="0"/>
          </a:p>
          <a:p>
            <a:r>
              <a:rPr lang="de-DE" sz="2800" dirty="0" err="1" smtClean="0"/>
              <a:t>Inherited</a:t>
            </a:r>
            <a:r>
              <a:rPr lang="de-DE" sz="2800" dirty="0" smtClean="0"/>
              <a:t> </a:t>
            </a:r>
            <a:r>
              <a:rPr lang="de-DE" sz="2800" dirty="0" err="1" smtClean="0"/>
              <a:t>characteristics</a:t>
            </a:r>
            <a:r>
              <a:rPr lang="de-DE" sz="2800" dirty="0" smtClean="0"/>
              <a:t> : Talents</a:t>
            </a:r>
          </a:p>
          <a:p>
            <a:endParaRPr lang="pt-BR" sz="2800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609600" y="998538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63600 h 1000"/>
              <a:gd name="T6" fmla="*/ 0 w 1000"/>
              <a:gd name="T7" fmla="*/ 1314263600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76250" y="1700213"/>
            <a:ext cx="62563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 b="1" i="1">
              <a:latin typeface="Bell MT"/>
            </a:endParaRPr>
          </a:p>
          <a:p>
            <a:endParaRPr lang="pt-BR">
              <a:latin typeface="Bell M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63563" y="476250"/>
            <a:ext cx="82804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i="1"/>
              <a:t>Hüberts</a:t>
            </a:r>
            <a:endParaRPr lang="en-GB" sz="2000" b="1" i="1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611188" y="6103938"/>
            <a:ext cx="30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115714" name="Picture 2" descr="D:\Documentos Ingo\HÜBERTTREFFEN 2015\VORSTELLUNGEN\BILDER\Arbeitender Bau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1224136" cy="1641455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 flipH="1">
            <a:off x="1547664" y="1484784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did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learn</a:t>
            </a:r>
            <a:r>
              <a:rPr lang="de-DE" dirty="0" smtClean="0"/>
              <a:t> </a:t>
            </a:r>
            <a:r>
              <a:rPr lang="de-DE" dirty="0" err="1" smtClean="0"/>
              <a:t>through</a:t>
            </a:r>
            <a:r>
              <a:rPr lang="de-DE" dirty="0" smtClean="0"/>
              <a:t> </a:t>
            </a:r>
            <a:r>
              <a:rPr lang="de-DE" dirty="0" err="1" smtClean="0"/>
              <a:t>tradition</a:t>
            </a:r>
            <a:r>
              <a:rPr lang="de-DE" dirty="0" smtClean="0"/>
              <a:t> ?</a:t>
            </a:r>
          </a:p>
          <a:p>
            <a:r>
              <a:rPr lang="de-DE" dirty="0" smtClean="0"/>
              <a:t>-</a:t>
            </a:r>
            <a:r>
              <a:rPr lang="de-DE" dirty="0" err="1" smtClean="0"/>
              <a:t>Endurance</a:t>
            </a:r>
            <a:endParaRPr lang="de-DE" dirty="0" smtClean="0"/>
          </a:p>
          <a:p>
            <a:r>
              <a:rPr lang="de-DE" dirty="0" smtClean="0"/>
              <a:t>-</a:t>
            </a:r>
            <a:r>
              <a:rPr lang="de-DE" dirty="0" err="1" smtClean="0"/>
              <a:t>Perseverance</a:t>
            </a:r>
            <a:endParaRPr lang="de-DE" dirty="0" smtClean="0"/>
          </a:p>
          <a:p>
            <a:r>
              <a:rPr lang="de-DE" dirty="0" smtClean="0"/>
              <a:t>-</a:t>
            </a:r>
            <a:r>
              <a:rPr lang="de-DE" dirty="0" err="1" smtClean="0"/>
              <a:t>Industriousness</a:t>
            </a:r>
            <a:endParaRPr lang="de-DE" dirty="0" smtClean="0"/>
          </a:p>
          <a:p>
            <a:r>
              <a:rPr lang="de-DE" dirty="0" smtClean="0"/>
              <a:t> </a:t>
            </a:r>
            <a:endParaRPr lang="pt-BR" dirty="0"/>
          </a:p>
        </p:txBody>
      </p:sp>
      <p:pic>
        <p:nvPicPr>
          <p:cNvPr id="115715" name="Picture 3" descr="D:\Documentos Ingo\HÜBERTTREFFEN 2015\VORSTELLUNGEN\BILDER\Hausstruktu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149080"/>
            <a:ext cx="2558849" cy="1850901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539552" y="3429000"/>
            <a:ext cx="40324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-Courage</a:t>
            </a:r>
          </a:p>
          <a:p>
            <a:r>
              <a:rPr lang="de-DE" dirty="0" smtClean="0"/>
              <a:t>-Determination</a:t>
            </a:r>
          </a:p>
          <a:p>
            <a:r>
              <a:rPr lang="de-DE" dirty="0" smtClean="0"/>
              <a:t>-World </a:t>
            </a:r>
            <a:r>
              <a:rPr lang="de-DE" dirty="0" err="1" smtClean="0"/>
              <a:t>openess</a:t>
            </a:r>
            <a:endParaRPr lang="de-DE" dirty="0" smtClean="0"/>
          </a:p>
          <a:p>
            <a:r>
              <a:rPr lang="de-DE" dirty="0" smtClean="0"/>
              <a:t>-</a:t>
            </a:r>
            <a:r>
              <a:rPr lang="de-DE" dirty="0" err="1" smtClean="0"/>
              <a:t>Urge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knowledge</a:t>
            </a:r>
            <a:endParaRPr lang="de-DE" dirty="0" smtClean="0"/>
          </a:p>
          <a:p>
            <a:r>
              <a:rPr lang="de-DE" dirty="0" smtClean="0"/>
              <a:t>-Sense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community</a:t>
            </a:r>
            <a:endParaRPr lang="de-DE" dirty="0" smtClean="0"/>
          </a:p>
          <a:p>
            <a:r>
              <a:rPr lang="de-DE" dirty="0" smtClean="0"/>
              <a:t>-</a:t>
            </a:r>
            <a:r>
              <a:rPr lang="de-DE" dirty="0" err="1" smtClean="0"/>
              <a:t>Solidarity</a:t>
            </a:r>
            <a:endParaRPr lang="de-DE" dirty="0" smtClean="0"/>
          </a:p>
          <a:p>
            <a:r>
              <a:rPr lang="de-DE" dirty="0" smtClean="0"/>
              <a:t>-</a:t>
            </a:r>
            <a:r>
              <a:rPr lang="de-DE" dirty="0" err="1" smtClean="0"/>
              <a:t>Cohesion</a:t>
            </a:r>
            <a:endParaRPr lang="pt-BR" dirty="0"/>
          </a:p>
        </p:txBody>
      </p:sp>
      <p:sp>
        <p:nvSpPr>
          <p:cNvPr id="11" name="Textfeld 10"/>
          <p:cNvSpPr txBox="1"/>
          <p:nvPr/>
        </p:nvSpPr>
        <p:spPr>
          <a:xfrm>
            <a:off x="4572000" y="3284984"/>
            <a:ext cx="428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-</a:t>
            </a:r>
            <a:r>
              <a:rPr lang="de-DE" dirty="0" err="1" smtClean="0"/>
              <a:t>Readiness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change</a:t>
            </a:r>
            <a:endParaRPr lang="pt-BR" dirty="0"/>
          </a:p>
        </p:txBody>
      </p:sp>
      <p:sp>
        <p:nvSpPr>
          <p:cNvPr id="12" name="Textfeld 11"/>
          <p:cNvSpPr txBox="1"/>
          <p:nvPr/>
        </p:nvSpPr>
        <p:spPr>
          <a:xfrm>
            <a:off x="2483768" y="548680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Teachings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family</a:t>
            </a:r>
            <a:r>
              <a:rPr lang="de-DE" dirty="0" smtClean="0"/>
              <a:t> </a:t>
            </a:r>
            <a:r>
              <a:rPr lang="de-DE" dirty="0" err="1" smtClean="0"/>
              <a:t>history</a:t>
            </a:r>
            <a:endParaRPr lang="pt-B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609600" y="998538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63600 h 1000"/>
              <a:gd name="T6" fmla="*/ 0 w 1000"/>
              <a:gd name="T7" fmla="*/ 1314263600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76250" y="1700213"/>
            <a:ext cx="62563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 b="1" i="1">
              <a:latin typeface="Bell MT"/>
            </a:endParaRPr>
          </a:p>
          <a:p>
            <a:endParaRPr lang="pt-BR">
              <a:latin typeface="Bell M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63563" y="476250"/>
            <a:ext cx="82804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i="1"/>
              <a:t>Hüberts</a:t>
            </a:r>
            <a:endParaRPr lang="en-GB" sz="2000" b="1" i="1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611188" y="6103938"/>
            <a:ext cx="30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117762" name="Picture 2" descr="D:\Documentos Ingo\HÜBERTTREFFEN 2015\VORSTELLUNGEN\BILDER\Mus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908720"/>
            <a:ext cx="3291805" cy="2174217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395536" y="1628800"/>
            <a:ext cx="50405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in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chromosomes</a:t>
            </a:r>
            <a:r>
              <a:rPr lang="de-DE" dirty="0" smtClean="0"/>
              <a:t> ?</a:t>
            </a:r>
          </a:p>
          <a:p>
            <a:endParaRPr lang="de-DE" dirty="0" smtClean="0"/>
          </a:p>
          <a:p>
            <a:r>
              <a:rPr lang="de-DE" dirty="0" smtClean="0"/>
              <a:t>-Musical </a:t>
            </a:r>
            <a:r>
              <a:rPr lang="de-DE" dirty="0" err="1" smtClean="0"/>
              <a:t>sensitivity</a:t>
            </a:r>
            <a:endParaRPr lang="de-DE" dirty="0" smtClean="0"/>
          </a:p>
          <a:p>
            <a:r>
              <a:rPr lang="de-DE" dirty="0" smtClean="0"/>
              <a:t>-</a:t>
            </a:r>
            <a:r>
              <a:rPr lang="de-DE" dirty="0" err="1" smtClean="0"/>
              <a:t>Eloquence</a:t>
            </a:r>
            <a:endParaRPr lang="de-DE" dirty="0" smtClean="0"/>
          </a:p>
          <a:p>
            <a:r>
              <a:rPr lang="de-DE" dirty="0" smtClean="0"/>
              <a:t>-Language </a:t>
            </a:r>
            <a:r>
              <a:rPr lang="de-DE" dirty="0" err="1" smtClean="0"/>
              <a:t>sensitivity</a:t>
            </a:r>
            <a:endParaRPr lang="de-DE" dirty="0" smtClean="0"/>
          </a:p>
          <a:p>
            <a:r>
              <a:rPr lang="de-DE" dirty="0" smtClean="0"/>
              <a:t>-</a:t>
            </a:r>
            <a:r>
              <a:rPr lang="de-DE" dirty="0" err="1" smtClean="0"/>
              <a:t>Capacity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leadership</a:t>
            </a:r>
            <a:endParaRPr lang="de-DE" dirty="0" smtClean="0"/>
          </a:p>
          <a:p>
            <a:r>
              <a:rPr lang="de-DE" dirty="0" smtClean="0"/>
              <a:t>-Easy </a:t>
            </a:r>
            <a:r>
              <a:rPr lang="de-DE" dirty="0" err="1" smtClean="0"/>
              <a:t>uptake</a:t>
            </a:r>
            <a:endParaRPr lang="de-DE" dirty="0" smtClean="0"/>
          </a:p>
          <a:p>
            <a:r>
              <a:rPr lang="de-DE" dirty="0" smtClean="0"/>
              <a:t>-</a:t>
            </a:r>
            <a:r>
              <a:rPr lang="de-DE" dirty="0" err="1" smtClean="0"/>
              <a:t>Empathy</a:t>
            </a:r>
            <a:endParaRPr lang="de-DE" dirty="0" smtClean="0"/>
          </a:p>
          <a:p>
            <a:r>
              <a:rPr lang="de-DE" dirty="0" smtClean="0"/>
              <a:t>-Sense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humor</a:t>
            </a:r>
            <a:endParaRPr lang="de-DE" dirty="0" smtClean="0"/>
          </a:p>
          <a:p>
            <a:r>
              <a:rPr lang="de-DE" dirty="0" smtClean="0"/>
              <a:t>-</a:t>
            </a:r>
            <a:r>
              <a:rPr lang="de-DE" dirty="0" err="1" smtClean="0"/>
              <a:t>Rigidity</a:t>
            </a:r>
            <a:endParaRPr lang="de-DE" dirty="0" smtClean="0"/>
          </a:p>
          <a:p>
            <a:r>
              <a:rPr lang="de-DE" dirty="0" smtClean="0"/>
              <a:t>(</a:t>
            </a:r>
            <a:r>
              <a:rPr lang="de-DE" dirty="0" err="1" smtClean="0"/>
              <a:t>Stubbornness</a:t>
            </a:r>
            <a:r>
              <a:rPr lang="de-DE" dirty="0" smtClean="0"/>
              <a:t>)</a:t>
            </a:r>
          </a:p>
          <a:p>
            <a:endParaRPr lang="pt-BR" dirty="0"/>
          </a:p>
        </p:txBody>
      </p:sp>
      <p:pic>
        <p:nvPicPr>
          <p:cNvPr id="1026" name="Picture 2" descr="D:\Documentos Ingo\HÜBERTTREFFEN 2015\VORSTELLUNGEN\BILDER\Len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924944"/>
            <a:ext cx="1931513" cy="2692450"/>
          </a:xfrm>
          <a:prstGeom prst="rect">
            <a:avLst/>
          </a:prstGeom>
          <a:noFill/>
        </p:spPr>
      </p:pic>
      <p:sp>
        <p:nvSpPr>
          <p:cNvPr id="10" name="Textfeld 9"/>
          <p:cNvSpPr txBox="1"/>
          <p:nvPr/>
        </p:nvSpPr>
        <p:spPr>
          <a:xfrm>
            <a:off x="2411760" y="476672"/>
            <a:ext cx="6336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Characteristics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family</a:t>
            </a:r>
            <a:r>
              <a:rPr lang="de-DE" dirty="0" smtClean="0"/>
              <a:t> </a:t>
            </a:r>
            <a:r>
              <a:rPr lang="de-DE" dirty="0" err="1" smtClean="0"/>
              <a:t>genome</a:t>
            </a:r>
            <a:endParaRPr lang="pt-B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609600" y="998538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63600 h 1000"/>
              <a:gd name="T6" fmla="*/ 0 w 1000"/>
              <a:gd name="T7" fmla="*/ 1314263600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76250" y="1700213"/>
            <a:ext cx="62563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 b="1" i="1">
              <a:latin typeface="Bell MT"/>
            </a:endParaRPr>
          </a:p>
          <a:p>
            <a:endParaRPr lang="pt-BR">
              <a:latin typeface="Bell M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63563" y="476250"/>
            <a:ext cx="82804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i="1"/>
              <a:t>Hüberts</a:t>
            </a:r>
            <a:endParaRPr lang="en-GB" sz="2000" b="1" i="1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611188" y="6103938"/>
            <a:ext cx="30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8" name="Textfeld 7"/>
          <p:cNvSpPr txBox="1"/>
          <p:nvPr/>
        </p:nvSpPr>
        <p:spPr>
          <a:xfrm flipH="1">
            <a:off x="683568" y="1484784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mean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us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help</a:t>
            </a:r>
            <a:r>
              <a:rPr lang="de-DE" dirty="0" smtClean="0"/>
              <a:t> ?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483768" y="548680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Teachings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family</a:t>
            </a:r>
            <a:r>
              <a:rPr lang="de-DE" dirty="0" smtClean="0"/>
              <a:t> </a:t>
            </a:r>
            <a:r>
              <a:rPr lang="de-DE" dirty="0" err="1" smtClean="0"/>
              <a:t>history</a:t>
            </a:r>
            <a:endParaRPr lang="pt-BR" dirty="0"/>
          </a:p>
        </p:txBody>
      </p:sp>
      <p:sp>
        <p:nvSpPr>
          <p:cNvPr id="13" name="Textfeld 12"/>
          <p:cNvSpPr txBox="1"/>
          <p:nvPr/>
        </p:nvSpPr>
        <p:spPr>
          <a:xfrm>
            <a:off x="1043608" y="2420888"/>
            <a:ext cx="81003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The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knows</a:t>
            </a:r>
            <a:r>
              <a:rPr lang="de-DE" dirty="0" smtClean="0"/>
              <a:t> </a:t>
            </a:r>
            <a:r>
              <a:rPr lang="de-DE" dirty="0" err="1" smtClean="0"/>
              <a:t>his</a:t>
            </a:r>
            <a:r>
              <a:rPr lang="de-DE" dirty="0" smtClean="0"/>
              <a:t> </a:t>
            </a:r>
            <a:r>
              <a:rPr lang="de-DE" dirty="0" err="1" smtClean="0"/>
              <a:t>characteristics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 </a:t>
            </a:r>
            <a:r>
              <a:rPr lang="de-DE" dirty="0" err="1" smtClean="0"/>
              <a:t>where</a:t>
            </a:r>
            <a:r>
              <a:rPr lang="de-DE" dirty="0" smtClean="0"/>
              <a:t> </a:t>
            </a:r>
            <a:r>
              <a:rPr lang="de-DE" dirty="0" err="1" smtClean="0"/>
              <a:t>they</a:t>
            </a:r>
            <a:r>
              <a:rPr lang="de-DE" dirty="0" smtClean="0"/>
              <a:t> </a:t>
            </a:r>
            <a:r>
              <a:rPr lang="de-DE" dirty="0" err="1" smtClean="0"/>
              <a:t>came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,</a:t>
            </a:r>
          </a:p>
          <a:p>
            <a:endParaRPr lang="de-DE" dirty="0" smtClean="0"/>
          </a:p>
          <a:p>
            <a:r>
              <a:rPr lang="de-DE" dirty="0" err="1" smtClean="0"/>
              <a:t>looking</a:t>
            </a:r>
            <a:r>
              <a:rPr lang="de-DE" dirty="0" smtClean="0"/>
              <a:t> </a:t>
            </a:r>
            <a:r>
              <a:rPr lang="de-DE" dirty="0" err="1" smtClean="0"/>
              <a:t>onto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history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family</a:t>
            </a:r>
            <a:r>
              <a:rPr lang="de-DE" dirty="0" smtClean="0"/>
              <a:t>,</a:t>
            </a:r>
          </a:p>
          <a:p>
            <a:endParaRPr lang="de-DE" dirty="0" smtClean="0"/>
          </a:p>
          <a:p>
            <a:r>
              <a:rPr lang="de-DE" b="1" dirty="0" smtClean="0"/>
              <a:t>The </a:t>
            </a:r>
            <a:r>
              <a:rPr lang="de-DE" b="1" dirty="0" err="1" smtClean="0"/>
              <a:t>more</a:t>
            </a:r>
            <a:r>
              <a:rPr lang="de-DE" b="1" dirty="0" smtClean="0"/>
              <a:t> </a:t>
            </a:r>
            <a:r>
              <a:rPr lang="de-DE" b="1" dirty="0" err="1" smtClean="0"/>
              <a:t>advantages</a:t>
            </a:r>
            <a:r>
              <a:rPr lang="de-DE" b="1" dirty="0" smtClean="0"/>
              <a:t> </a:t>
            </a:r>
            <a:r>
              <a:rPr lang="de-DE" b="1" dirty="0" err="1" smtClean="0"/>
              <a:t>may</a:t>
            </a:r>
            <a:r>
              <a:rPr lang="de-DE" b="1" dirty="0" smtClean="0"/>
              <a:t> </a:t>
            </a:r>
            <a:r>
              <a:rPr lang="de-DE" b="1" dirty="0" err="1" smtClean="0"/>
              <a:t>be</a:t>
            </a:r>
            <a:r>
              <a:rPr lang="de-DE" b="1" dirty="0" smtClean="0"/>
              <a:t> </a:t>
            </a:r>
            <a:r>
              <a:rPr lang="de-DE" b="1" dirty="0" err="1" smtClean="0"/>
              <a:t>drawn</a:t>
            </a:r>
            <a:r>
              <a:rPr lang="de-DE" b="1" dirty="0" smtClean="0"/>
              <a:t> </a:t>
            </a:r>
            <a:r>
              <a:rPr lang="de-DE" b="1" dirty="0" err="1" smtClean="0"/>
              <a:t>from</a:t>
            </a:r>
            <a:r>
              <a:rPr lang="de-DE" b="1" dirty="0" smtClean="0"/>
              <a:t> </a:t>
            </a:r>
            <a:r>
              <a:rPr lang="de-DE" b="1" dirty="0" err="1" smtClean="0"/>
              <a:t>them</a:t>
            </a:r>
            <a:r>
              <a:rPr lang="de-DE" b="1" dirty="0" smtClean="0"/>
              <a:t>.</a:t>
            </a:r>
          </a:p>
          <a:p>
            <a:endParaRPr lang="pt-BR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609600" y="998538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63600 h 1000"/>
              <a:gd name="T6" fmla="*/ 0 w 1000"/>
              <a:gd name="T7" fmla="*/ 1314263600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76250" y="1700213"/>
            <a:ext cx="62563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 b="1" i="1">
              <a:latin typeface="Bell MT"/>
            </a:endParaRPr>
          </a:p>
          <a:p>
            <a:endParaRPr lang="pt-BR">
              <a:latin typeface="Bell M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63563" y="476250"/>
            <a:ext cx="82804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i="1"/>
              <a:t>Hüberts</a:t>
            </a:r>
            <a:endParaRPr lang="en-GB" sz="2000" b="1" i="1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611188" y="6103938"/>
            <a:ext cx="30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7" name="Textfeld 6"/>
          <p:cNvSpPr txBox="1"/>
          <p:nvPr/>
        </p:nvSpPr>
        <p:spPr>
          <a:xfrm flipH="1">
            <a:off x="683568" y="1484784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And</a:t>
            </a:r>
            <a:r>
              <a:rPr lang="de-DE" dirty="0" smtClean="0"/>
              <a:t>, </a:t>
            </a:r>
            <a:r>
              <a:rPr lang="de-DE" dirty="0" err="1" smtClean="0"/>
              <a:t>as</a:t>
            </a:r>
            <a:r>
              <a:rPr lang="de-DE" dirty="0" smtClean="0"/>
              <a:t> Goethe </a:t>
            </a:r>
            <a:r>
              <a:rPr lang="de-DE" dirty="0" err="1" smtClean="0"/>
              <a:t>said</a:t>
            </a:r>
            <a:r>
              <a:rPr lang="de-DE" dirty="0" smtClean="0"/>
              <a:t> :  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483768" y="548680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Teachings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family</a:t>
            </a:r>
            <a:r>
              <a:rPr lang="de-DE" dirty="0" smtClean="0"/>
              <a:t> </a:t>
            </a:r>
            <a:r>
              <a:rPr lang="de-DE" dirty="0" err="1" smtClean="0"/>
              <a:t>history</a:t>
            </a:r>
            <a:endParaRPr lang="pt-BR" dirty="0" smtClean="0"/>
          </a:p>
          <a:p>
            <a:endParaRPr lang="pt-BR" dirty="0"/>
          </a:p>
        </p:txBody>
      </p:sp>
      <p:sp>
        <p:nvSpPr>
          <p:cNvPr id="9" name="Textfeld 8"/>
          <p:cNvSpPr txBox="1"/>
          <p:nvPr/>
        </p:nvSpPr>
        <p:spPr>
          <a:xfrm>
            <a:off x="1043608" y="2420888"/>
            <a:ext cx="8100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The </a:t>
            </a:r>
            <a:r>
              <a:rPr lang="de-DE" dirty="0" err="1" smtClean="0"/>
              <a:t>inherited</a:t>
            </a:r>
            <a:r>
              <a:rPr lang="de-DE" dirty="0" smtClean="0"/>
              <a:t> </a:t>
            </a:r>
            <a:r>
              <a:rPr lang="de-DE" dirty="0" err="1" smtClean="0"/>
              <a:t>gifts</a:t>
            </a:r>
            <a:r>
              <a:rPr lang="de-DE" dirty="0" smtClean="0"/>
              <a:t> </a:t>
            </a:r>
            <a:r>
              <a:rPr lang="de-DE" dirty="0" err="1" smtClean="0"/>
              <a:t>shall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conquered</a:t>
            </a:r>
            <a:r>
              <a:rPr lang="de-DE" dirty="0" smtClean="0"/>
              <a:t>, in order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posess</a:t>
            </a:r>
            <a:r>
              <a:rPr lang="de-DE" dirty="0" smtClean="0"/>
              <a:t> </a:t>
            </a:r>
            <a:r>
              <a:rPr lang="de-DE" dirty="0" err="1" smtClean="0"/>
              <a:t>them</a:t>
            </a:r>
            <a:r>
              <a:rPr lang="de-DE" dirty="0" smtClean="0"/>
              <a:t> !</a:t>
            </a:r>
          </a:p>
          <a:p>
            <a:endParaRPr lang="de-DE" b="1" dirty="0" smtClean="0"/>
          </a:p>
          <a:p>
            <a:r>
              <a:rPr lang="de-DE" b="1" dirty="0" smtClean="0"/>
              <a:t>In </a:t>
            </a:r>
            <a:r>
              <a:rPr lang="de-DE" b="1" dirty="0" err="1" smtClean="0"/>
              <a:t>other</a:t>
            </a:r>
            <a:r>
              <a:rPr lang="de-DE" b="1" dirty="0" smtClean="0"/>
              <a:t> </a:t>
            </a:r>
            <a:r>
              <a:rPr lang="de-DE" b="1" dirty="0" err="1" smtClean="0"/>
              <a:t>words</a:t>
            </a:r>
            <a:r>
              <a:rPr lang="de-DE" b="1" dirty="0" smtClean="0"/>
              <a:t> :</a:t>
            </a:r>
            <a:r>
              <a:rPr lang="de-DE" b="1" dirty="0" err="1" smtClean="0"/>
              <a:t>One</a:t>
            </a:r>
            <a:r>
              <a:rPr lang="de-DE" b="1" dirty="0" smtClean="0"/>
              <a:t> </a:t>
            </a:r>
            <a:r>
              <a:rPr lang="de-DE" b="1" dirty="0" err="1" smtClean="0"/>
              <a:t>shall</a:t>
            </a:r>
            <a:r>
              <a:rPr lang="de-DE" b="1" dirty="0" smtClean="0"/>
              <a:t> </a:t>
            </a:r>
            <a:r>
              <a:rPr lang="de-DE" b="1" dirty="0" err="1" smtClean="0"/>
              <a:t>take</a:t>
            </a:r>
            <a:r>
              <a:rPr lang="de-DE" b="1" dirty="0" smtClean="0"/>
              <a:t> </a:t>
            </a:r>
            <a:r>
              <a:rPr lang="de-DE" b="1" dirty="0" err="1" smtClean="0"/>
              <a:t>advantage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known</a:t>
            </a:r>
            <a:r>
              <a:rPr lang="de-DE" b="1" dirty="0" smtClean="0"/>
              <a:t> </a:t>
            </a:r>
            <a:r>
              <a:rPr lang="de-DE" b="1" dirty="0" err="1" smtClean="0"/>
              <a:t>gifts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characteristics</a:t>
            </a:r>
            <a:r>
              <a:rPr lang="de-DE" b="1" dirty="0" smtClean="0"/>
              <a:t>, </a:t>
            </a:r>
            <a:r>
              <a:rPr lang="de-DE" b="1" dirty="0" err="1" smtClean="0"/>
              <a:t>inherited</a:t>
            </a:r>
            <a:r>
              <a:rPr lang="de-DE" b="1" dirty="0" smtClean="0"/>
              <a:t> </a:t>
            </a:r>
            <a:r>
              <a:rPr lang="de-DE" b="1" dirty="0" err="1" smtClean="0"/>
              <a:t>or</a:t>
            </a:r>
            <a:r>
              <a:rPr lang="de-DE" b="1" dirty="0" smtClean="0"/>
              <a:t> </a:t>
            </a:r>
            <a:r>
              <a:rPr lang="de-DE" b="1" dirty="0" err="1" smtClean="0"/>
              <a:t>transmitted</a:t>
            </a:r>
            <a:r>
              <a:rPr lang="de-DE" b="1" dirty="0" smtClean="0"/>
              <a:t>, </a:t>
            </a:r>
            <a:r>
              <a:rPr lang="de-DE" b="1" dirty="0" err="1" smtClean="0"/>
              <a:t>with</a:t>
            </a:r>
            <a:r>
              <a:rPr lang="de-DE" b="1" dirty="0" smtClean="0"/>
              <a:t> </a:t>
            </a:r>
            <a:r>
              <a:rPr lang="de-DE" b="1" dirty="0" err="1" smtClean="0"/>
              <a:t>industriousness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strive</a:t>
            </a:r>
            <a:r>
              <a:rPr lang="de-DE" b="1" dirty="0" smtClean="0"/>
              <a:t>, in order </a:t>
            </a:r>
            <a:r>
              <a:rPr lang="de-DE" b="1" dirty="0" err="1" smtClean="0"/>
              <a:t>to</a:t>
            </a:r>
            <a:r>
              <a:rPr lang="de-DE" b="1" dirty="0" smtClean="0"/>
              <a:t> </a:t>
            </a:r>
            <a:r>
              <a:rPr lang="de-DE" b="1" dirty="0" err="1" smtClean="0"/>
              <a:t>use</a:t>
            </a:r>
            <a:r>
              <a:rPr lang="de-DE" b="1" dirty="0" smtClean="0"/>
              <a:t> </a:t>
            </a:r>
            <a:r>
              <a:rPr lang="de-DE" b="1" dirty="0" err="1" smtClean="0"/>
              <a:t>them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</a:t>
            </a:r>
            <a:r>
              <a:rPr lang="de-DE" b="1" dirty="0" err="1" smtClean="0"/>
              <a:t>one´s</a:t>
            </a:r>
            <a:r>
              <a:rPr lang="de-DE" b="1" dirty="0" smtClean="0"/>
              <a:t> </a:t>
            </a:r>
            <a:r>
              <a:rPr lang="de-DE" b="1" dirty="0" err="1" smtClean="0"/>
              <a:t>self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</a:t>
            </a:r>
            <a:r>
              <a:rPr lang="de-DE" b="1" dirty="0" err="1" smtClean="0"/>
              <a:t>relatives´s</a:t>
            </a:r>
            <a:r>
              <a:rPr lang="de-DE" b="1" dirty="0" smtClean="0"/>
              <a:t> best.</a:t>
            </a:r>
          </a:p>
          <a:p>
            <a:endParaRPr lang="pt-BR" b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609600" y="998538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63600 h 1000"/>
              <a:gd name="T6" fmla="*/ 0 w 1000"/>
              <a:gd name="T7" fmla="*/ 1314263600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76250" y="1700213"/>
            <a:ext cx="62563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 b="1" i="1">
              <a:latin typeface="Bell MT"/>
            </a:endParaRPr>
          </a:p>
          <a:p>
            <a:endParaRPr lang="pt-BR">
              <a:latin typeface="Bell M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63563" y="476250"/>
            <a:ext cx="82804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i="1"/>
              <a:t>Hüberts</a:t>
            </a:r>
            <a:endParaRPr lang="en-GB" sz="2000" b="1" i="1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611188" y="6103938"/>
            <a:ext cx="30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pic>
        <p:nvPicPr>
          <p:cNvPr id="90114" name="Picture 2" descr="https://upload.wikimedia.org/wikipedia/commons/thumb/5/52/Slingshot_%28weapon%29.jpg/200px-Slingshot_%28weapon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3714434" cy="4773050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2123728" y="476672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</a:t>
            </a:r>
            <a:r>
              <a:rPr lang="de-DE" dirty="0" err="1" smtClean="0"/>
              <a:t>family</a:t>
            </a:r>
            <a:r>
              <a:rPr lang="de-DE" dirty="0" smtClean="0"/>
              <a:t> </a:t>
            </a:r>
            <a:r>
              <a:rPr lang="de-DE" dirty="0" err="1" smtClean="0"/>
              <a:t>history</a:t>
            </a:r>
            <a:r>
              <a:rPr lang="de-DE" dirty="0" smtClean="0"/>
              <a:t> man after all ?</a:t>
            </a:r>
            <a:endParaRPr lang="pt-BR" dirty="0"/>
          </a:p>
        </p:txBody>
      </p:sp>
      <p:sp>
        <p:nvSpPr>
          <p:cNvPr id="9" name="Textfeld 8"/>
          <p:cNvSpPr txBox="1"/>
          <p:nvPr/>
        </p:nvSpPr>
        <p:spPr>
          <a:xfrm>
            <a:off x="3779912" y="1556792"/>
            <a:ext cx="53640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The </a:t>
            </a:r>
            <a:r>
              <a:rPr lang="de-DE" dirty="0" err="1" smtClean="0"/>
              <a:t>history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family</a:t>
            </a:r>
            <a:r>
              <a:rPr lang="de-DE" dirty="0" smtClean="0"/>
              <a:t> </a:t>
            </a:r>
            <a:r>
              <a:rPr lang="de-DE" dirty="0" err="1" smtClean="0"/>
              <a:t>behaves</a:t>
            </a:r>
            <a:r>
              <a:rPr lang="de-DE" dirty="0" smtClean="0"/>
              <a:t> </a:t>
            </a:r>
            <a:r>
              <a:rPr lang="de-DE" dirty="0" err="1" smtClean="0"/>
              <a:t>as</a:t>
            </a:r>
            <a:r>
              <a:rPr lang="de-DE" dirty="0" smtClean="0"/>
              <a:t> in a </a:t>
            </a:r>
            <a:r>
              <a:rPr lang="de-DE" dirty="0" err="1" smtClean="0"/>
              <a:t>slingshot</a:t>
            </a:r>
            <a:r>
              <a:rPr lang="de-DE" dirty="0" smtClean="0"/>
              <a:t> :</a:t>
            </a:r>
          </a:p>
          <a:p>
            <a:endParaRPr lang="de-DE" dirty="0" smtClean="0"/>
          </a:p>
          <a:p>
            <a:r>
              <a:rPr lang="de-DE" dirty="0" smtClean="0"/>
              <a:t>The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pulls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back,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The </a:t>
            </a:r>
            <a:r>
              <a:rPr lang="de-DE" dirty="0" err="1" smtClean="0"/>
              <a:t>further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will </a:t>
            </a:r>
            <a:r>
              <a:rPr lang="de-DE" dirty="0" err="1" smtClean="0"/>
              <a:t>project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into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r>
              <a:rPr lang="de-DE" dirty="0" smtClean="0"/>
              <a:t> !</a:t>
            </a:r>
          </a:p>
          <a:p>
            <a:endParaRPr lang="de-DE" dirty="0" smtClean="0"/>
          </a:p>
          <a:p>
            <a:endParaRPr lang="pt-B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609600" y="998538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63600 h 1000"/>
              <a:gd name="T6" fmla="*/ 0 w 1000"/>
              <a:gd name="T7" fmla="*/ 1314263600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76250" y="1700213"/>
            <a:ext cx="62563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 b="1" i="1">
              <a:latin typeface="Bell MT"/>
            </a:endParaRPr>
          </a:p>
          <a:p>
            <a:endParaRPr lang="pt-BR">
              <a:latin typeface="Bell M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63563" y="476250"/>
            <a:ext cx="82804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i="1"/>
              <a:t>Hüberts</a:t>
            </a:r>
            <a:endParaRPr lang="en-GB" sz="2000" b="1" i="1"/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611188" y="6103938"/>
            <a:ext cx="30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/>
          </a:p>
        </p:txBody>
      </p:sp>
      <p:sp>
        <p:nvSpPr>
          <p:cNvPr id="8" name="Textfeld 7"/>
          <p:cNvSpPr txBox="1"/>
          <p:nvPr/>
        </p:nvSpPr>
        <p:spPr>
          <a:xfrm>
            <a:off x="2483768" y="476672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</a:t>
            </a:r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mean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us</a:t>
            </a:r>
            <a:r>
              <a:rPr lang="de-DE" dirty="0" smtClean="0"/>
              <a:t> :</a:t>
            </a:r>
            <a:endParaRPr lang="pt-BR" dirty="0"/>
          </a:p>
        </p:txBody>
      </p:sp>
      <p:pic>
        <p:nvPicPr>
          <p:cNvPr id="10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5760640" cy="3672408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683569" y="119675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means</a:t>
            </a:r>
            <a:r>
              <a:rPr lang="de-DE" dirty="0" smtClean="0"/>
              <a:t>,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inherited</a:t>
            </a:r>
            <a:r>
              <a:rPr lang="de-DE" dirty="0" smtClean="0"/>
              <a:t> </a:t>
            </a:r>
            <a:r>
              <a:rPr lang="de-DE" dirty="0" err="1" smtClean="0"/>
              <a:t>gifts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traditions</a:t>
            </a:r>
            <a:r>
              <a:rPr lang="de-DE" dirty="0" smtClean="0"/>
              <a:t>,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now</a:t>
            </a:r>
            <a:r>
              <a:rPr lang="de-DE" dirty="0" smtClean="0"/>
              <a:t> </a:t>
            </a:r>
            <a:r>
              <a:rPr lang="de-DE" dirty="0" err="1" smtClean="0"/>
              <a:t>know</a:t>
            </a:r>
            <a:r>
              <a:rPr lang="de-DE" dirty="0" smtClean="0"/>
              <a:t>,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provide</a:t>
            </a:r>
            <a:r>
              <a:rPr lang="de-DE" dirty="0" smtClean="0"/>
              <a:t> a </a:t>
            </a:r>
            <a:r>
              <a:rPr lang="de-DE" dirty="0" err="1" smtClean="0"/>
              <a:t>better</a:t>
            </a:r>
            <a:r>
              <a:rPr lang="de-DE" dirty="0" smtClean="0"/>
              <a:t> </a:t>
            </a:r>
            <a:r>
              <a:rPr lang="de-DE" dirty="0" err="1" smtClean="0"/>
              <a:t>future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us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descendants</a:t>
            </a:r>
            <a:r>
              <a:rPr lang="de-DE" dirty="0" smtClean="0"/>
              <a:t> ! </a:t>
            </a:r>
            <a:endParaRPr lang="pt-B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41D06"/>
            </a:gs>
            <a:gs pos="100000">
              <a:srgbClr val="C10F0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30"/>
          <p:cNvGrpSpPr>
            <a:grpSpLocks/>
          </p:cNvGrpSpPr>
          <p:nvPr/>
        </p:nvGrpSpPr>
        <p:grpSpPr bwMode="auto">
          <a:xfrm>
            <a:off x="5076825" y="3138488"/>
            <a:ext cx="3527425" cy="3170237"/>
            <a:chOff x="1701" y="1791"/>
            <a:chExt cx="2340" cy="2163"/>
          </a:xfrm>
        </p:grpSpPr>
        <p:sp>
          <p:nvSpPr>
            <p:cNvPr id="78852" name="AutoShape 31"/>
            <p:cNvSpPr>
              <a:spLocks noChangeArrowheads="1"/>
            </p:cNvSpPr>
            <p:nvPr/>
          </p:nvSpPr>
          <p:spPr bwMode="auto">
            <a:xfrm>
              <a:off x="3561" y="1791"/>
              <a:ext cx="480" cy="420"/>
            </a:xfrm>
            <a:prstGeom prst="star4">
              <a:avLst>
                <a:gd name="adj" fmla="val 12500"/>
              </a:avLst>
            </a:prstGeom>
            <a:solidFill>
              <a:schemeClr val="bg1">
                <a:alpha val="9294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8853" name="AutoShape 32"/>
            <p:cNvSpPr>
              <a:spLocks noChangeArrowheads="1"/>
            </p:cNvSpPr>
            <p:nvPr/>
          </p:nvSpPr>
          <p:spPr bwMode="auto">
            <a:xfrm>
              <a:off x="2601" y="1791"/>
              <a:ext cx="600" cy="660"/>
            </a:xfrm>
            <a:prstGeom prst="star4">
              <a:avLst>
                <a:gd name="adj" fmla="val 12500"/>
              </a:avLst>
            </a:prstGeom>
            <a:solidFill>
              <a:schemeClr val="bg1">
                <a:alpha val="9294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8854" name="AutoShape 33"/>
            <p:cNvSpPr>
              <a:spLocks noChangeArrowheads="1"/>
            </p:cNvSpPr>
            <p:nvPr/>
          </p:nvSpPr>
          <p:spPr bwMode="auto">
            <a:xfrm>
              <a:off x="3321" y="3594"/>
              <a:ext cx="360" cy="360"/>
            </a:xfrm>
            <a:prstGeom prst="star4">
              <a:avLst>
                <a:gd name="adj" fmla="val 12500"/>
              </a:avLst>
            </a:prstGeom>
            <a:solidFill>
              <a:schemeClr val="bg1">
                <a:alpha val="9294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8855" name="AutoShape 34"/>
            <p:cNvSpPr>
              <a:spLocks noChangeArrowheads="1"/>
            </p:cNvSpPr>
            <p:nvPr/>
          </p:nvSpPr>
          <p:spPr bwMode="auto">
            <a:xfrm>
              <a:off x="2781" y="2814"/>
              <a:ext cx="540" cy="600"/>
            </a:xfrm>
            <a:prstGeom prst="star4">
              <a:avLst>
                <a:gd name="adj" fmla="val 12500"/>
              </a:avLst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8856" name="AutoShape 35"/>
            <p:cNvSpPr>
              <a:spLocks noChangeArrowheads="1"/>
            </p:cNvSpPr>
            <p:nvPr/>
          </p:nvSpPr>
          <p:spPr bwMode="auto">
            <a:xfrm>
              <a:off x="1701" y="2514"/>
              <a:ext cx="900" cy="900"/>
            </a:xfrm>
            <a:prstGeom prst="star4">
              <a:avLst>
                <a:gd name="adj" fmla="val 12500"/>
              </a:avLst>
            </a:prstGeom>
            <a:solidFill>
              <a:schemeClr val="bg1">
                <a:alpha val="9294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8851" name="Text Box 36"/>
          <p:cNvSpPr txBox="1">
            <a:spLocks noChangeArrowheads="1"/>
          </p:cNvSpPr>
          <p:nvPr/>
        </p:nvSpPr>
        <p:spPr bwMode="auto">
          <a:xfrm>
            <a:off x="1979712" y="1825625"/>
            <a:ext cx="714174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6600" b="1" dirty="0" smtClean="0">
                <a:latin typeface="Bell MT"/>
              </a:rPr>
              <a:t>THE  E </a:t>
            </a:r>
            <a:r>
              <a:rPr lang="pt-BR" sz="6600" b="1" dirty="0">
                <a:latin typeface="Bell MT"/>
              </a:rPr>
              <a:t>N D </a:t>
            </a:r>
            <a:r>
              <a:rPr lang="pt-BR" sz="6600" b="1" dirty="0" smtClean="0">
                <a:latin typeface="Bell MT"/>
              </a:rPr>
              <a:t>!!!</a:t>
            </a:r>
            <a:endParaRPr lang="pt-BR" sz="6600" b="1" dirty="0">
              <a:latin typeface="Bell MT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Line 4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9877" name="AutoShape 5"/>
          <p:cNvSpPr>
            <a:spLocks noChangeArrowheads="1"/>
          </p:cNvSpPr>
          <p:nvPr/>
        </p:nvSpPr>
        <p:spPr bwMode="auto">
          <a:xfrm>
            <a:off x="609600" y="998538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63600 h 1000"/>
              <a:gd name="T6" fmla="*/ 0 w 1000"/>
              <a:gd name="T7" fmla="*/ 1314263600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79878" name="Group 6"/>
          <p:cNvGrpSpPr>
            <a:grpSpLocks/>
          </p:cNvGrpSpPr>
          <p:nvPr/>
        </p:nvGrpSpPr>
        <p:grpSpPr bwMode="auto">
          <a:xfrm>
            <a:off x="8027988" y="6308725"/>
            <a:ext cx="420687" cy="385763"/>
            <a:chOff x="1701" y="1791"/>
            <a:chExt cx="2340" cy="2163"/>
          </a:xfrm>
        </p:grpSpPr>
        <p:sp>
          <p:nvSpPr>
            <p:cNvPr id="79879" name="AutoShape 7"/>
            <p:cNvSpPr>
              <a:spLocks noChangeArrowheads="1"/>
            </p:cNvSpPr>
            <p:nvPr/>
          </p:nvSpPr>
          <p:spPr bwMode="auto">
            <a:xfrm>
              <a:off x="3561" y="1791"/>
              <a:ext cx="480" cy="42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9880" name="AutoShape 8"/>
            <p:cNvSpPr>
              <a:spLocks noChangeArrowheads="1"/>
            </p:cNvSpPr>
            <p:nvPr/>
          </p:nvSpPr>
          <p:spPr bwMode="auto">
            <a:xfrm>
              <a:off x="2601" y="1791"/>
              <a:ext cx="600" cy="66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9881" name="AutoShape 9"/>
            <p:cNvSpPr>
              <a:spLocks noChangeArrowheads="1"/>
            </p:cNvSpPr>
            <p:nvPr/>
          </p:nvSpPr>
          <p:spPr bwMode="auto">
            <a:xfrm>
              <a:off x="3321" y="3594"/>
              <a:ext cx="360" cy="36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9882" name="AutoShape 10"/>
            <p:cNvSpPr>
              <a:spLocks noChangeArrowheads="1"/>
            </p:cNvSpPr>
            <p:nvPr/>
          </p:nvSpPr>
          <p:spPr bwMode="auto">
            <a:xfrm>
              <a:off x="2781" y="2814"/>
              <a:ext cx="540" cy="600"/>
            </a:xfrm>
            <a:prstGeom prst="star4">
              <a:avLst>
                <a:gd name="adj" fmla="val 125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9883" name="AutoShape 11"/>
            <p:cNvSpPr>
              <a:spLocks noChangeArrowheads="1"/>
            </p:cNvSpPr>
            <p:nvPr/>
          </p:nvSpPr>
          <p:spPr bwMode="auto">
            <a:xfrm>
              <a:off x="1701" y="2514"/>
              <a:ext cx="900" cy="90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476250" y="1700213"/>
            <a:ext cx="62563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 b="1" i="1">
              <a:latin typeface="Bell MT"/>
            </a:endParaRPr>
          </a:p>
          <a:p>
            <a:endParaRPr lang="pt-BR">
              <a:latin typeface="Bell MT"/>
            </a:endParaRPr>
          </a:p>
        </p:txBody>
      </p:sp>
      <p:sp>
        <p:nvSpPr>
          <p:cNvPr id="79885" name="Text Box 4"/>
          <p:cNvSpPr txBox="1">
            <a:spLocks noChangeArrowheads="1"/>
          </p:cNvSpPr>
          <p:nvPr/>
        </p:nvSpPr>
        <p:spPr bwMode="auto">
          <a:xfrm>
            <a:off x="563563" y="476250"/>
            <a:ext cx="82804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i="1" dirty="0"/>
              <a:t>Hüberts</a:t>
            </a:r>
            <a:endParaRPr lang="en-GB" sz="2000" b="1" i="1" dirty="0"/>
          </a:p>
        </p:txBody>
      </p:sp>
      <p:pic>
        <p:nvPicPr>
          <p:cNvPr id="79887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079500"/>
            <a:ext cx="7993063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888" name="Text Box 16"/>
          <p:cNvSpPr txBox="1">
            <a:spLocks noChangeArrowheads="1"/>
          </p:cNvSpPr>
          <p:nvPr/>
        </p:nvSpPr>
        <p:spPr bwMode="auto">
          <a:xfrm>
            <a:off x="1835696" y="6175375"/>
            <a:ext cx="71287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dirty="0" smtClean="0"/>
              <a:t>The cosy house </a:t>
            </a:r>
            <a:r>
              <a:rPr lang="pt-BR" dirty="0"/>
              <a:t>in </a:t>
            </a:r>
            <a:r>
              <a:rPr lang="pt-BR" dirty="0" smtClean="0"/>
              <a:t>Boqueirão</a:t>
            </a:r>
            <a:endParaRPr lang="pt-BR" dirty="0"/>
          </a:p>
        </p:txBody>
      </p:sp>
      <p:sp>
        <p:nvSpPr>
          <p:cNvPr id="14" name="Textfeld 13"/>
          <p:cNvSpPr txBox="1"/>
          <p:nvPr/>
        </p:nvSpPr>
        <p:spPr>
          <a:xfrm>
            <a:off x="3275856" y="40466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Opas </a:t>
            </a:r>
            <a:r>
              <a:rPr lang="de-DE" dirty="0" err="1" smtClean="0"/>
              <a:t>tales</a:t>
            </a:r>
            <a:endParaRPr lang="pt-BR" dirty="0"/>
          </a:p>
        </p:txBody>
      </p:sp>
      <p:pic>
        <p:nvPicPr>
          <p:cNvPr id="15" name="Picture 2" descr="F:\HÜBERTSTREFFEN 2013\GESCHICHTE - DIE HÜBERTS\Familie Jakob Hübert 19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564904"/>
            <a:ext cx="2088232" cy="3166738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609600" y="998538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63600 h 1000"/>
              <a:gd name="T6" fmla="*/ 0 w 1000"/>
              <a:gd name="T7" fmla="*/ 1314263600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8027988" y="6308725"/>
            <a:ext cx="420687" cy="385763"/>
            <a:chOff x="1701" y="1791"/>
            <a:chExt cx="2340" cy="2163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3561" y="1791"/>
              <a:ext cx="480" cy="42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2601" y="1791"/>
              <a:ext cx="600" cy="66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>
              <a:off x="3321" y="3594"/>
              <a:ext cx="360" cy="36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AutoShape 10"/>
            <p:cNvSpPr>
              <a:spLocks noChangeArrowheads="1"/>
            </p:cNvSpPr>
            <p:nvPr/>
          </p:nvSpPr>
          <p:spPr bwMode="auto">
            <a:xfrm>
              <a:off x="2781" y="2814"/>
              <a:ext cx="540" cy="600"/>
            </a:xfrm>
            <a:prstGeom prst="star4">
              <a:avLst>
                <a:gd name="adj" fmla="val 125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1701" y="2514"/>
              <a:ext cx="900" cy="90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76250" y="1700213"/>
            <a:ext cx="62563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 b="1" i="1">
              <a:latin typeface="Bell MT"/>
            </a:endParaRPr>
          </a:p>
          <a:p>
            <a:endParaRPr lang="pt-BR">
              <a:latin typeface="Bell MT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63563" y="476250"/>
            <a:ext cx="82804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i="1" dirty="0"/>
              <a:t>Hüberts</a:t>
            </a:r>
            <a:endParaRPr lang="en-GB" sz="2000" b="1" i="1" dirty="0"/>
          </a:p>
        </p:txBody>
      </p:sp>
      <p:sp>
        <p:nvSpPr>
          <p:cNvPr id="12" name="Textfeld 11"/>
          <p:cNvSpPr txBox="1"/>
          <p:nvPr/>
        </p:nvSpPr>
        <p:spPr>
          <a:xfrm>
            <a:off x="3275856" y="40466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Opas </a:t>
            </a:r>
            <a:r>
              <a:rPr lang="de-DE" dirty="0" err="1" smtClean="0"/>
              <a:t>tales</a:t>
            </a:r>
            <a:endParaRPr lang="pt-BR" dirty="0"/>
          </a:p>
        </p:txBody>
      </p:sp>
      <p:pic>
        <p:nvPicPr>
          <p:cNvPr id="17" name="Picture 2" descr="F:\HÜBERTSTREFFEN 2013\GESCHICHTE - DIE HÜBERTS\Goldene Hochzeit Jakob u Helene Hübert 19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68760"/>
            <a:ext cx="3232379" cy="4713069"/>
          </a:xfrm>
          <a:prstGeom prst="rect">
            <a:avLst/>
          </a:prstGeom>
          <a:noFill/>
        </p:spPr>
      </p:pic>
      <p:pic>
        <p:nvPicPr>
          <p:cNvPr id="18" name="Picture 3" descr="D:\Documentos Ingo\HÜBERTTREFFEN 2015\VORSTELLUNGEN\BILDER\Onkel Franz-Kana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1" y="1124744"/>
            <a:ext cx="3347657" cy="4680520"/>
          </a:xfrm>
          <a:prstGeom prst="rect">
            <a:avLst/>
          </a:prstGeom>
          <a:noFill/>
        </p:spPr>
      </p:pic>
      <p:sp>
        <p:nvSpPr>
          <p:cNvPr id="19" name="Textfeld 18"/>
          <p:cNvSpPr txBox="1"/>
          <p:nvPr/>
        </p:nvSpPr>
        <p:spPr>
          <a:xfrm>
            <a:off x="323528" y="6237312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Opa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tell</a:t>
            </a:r>
            <a:r>
              <a:rPr lang="de-DE" dirty="0" smtClean="0"/>
              <a:t> </a:t>
            </a:r>
            <a:r>
              <a:rPr lang="de-DE" dirty="0" err="1" smtClean="0"/>
              <a:t>us</a:t>
            </a:r>
            <a:r>
              <a:rPr lang="de-DE" dirty="0" smtClean="0"/>
              <a:t> </a:t>
            </a:r>
            <a:r>
              <a:rPr lang="de-DE" dirty="0" err="1" smtClean="0"/>
              <a:t>often</a:t>
            </a:r>
            <a:r>
              <a:rPr lang="de-DE" dirty="0" smtClean="0"/>
              <a:t>,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his</a:t>
            </a:r>
            <a:r>
              <a:rPr lang="de-DE" dirty="0" smtClean="0"/>
              <a:t> </a:t>
            </a:r>
            <a:r>
              <a:rPr lang="de-DE" dirty="0" err="1" smtClean="0"/>
              <a:t>brother</a:t>
            </a:r>
            <a:r>
              <a:rPr lang="de-DE" dirty="0" smtClean="0"/>
              <a:t> in Canada</a:t>
            </a:r>
            <a:endParaRPr lang="pt-B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os Ingo\HÜBERTTREFFEN 2015\VORSTELLUNGEN\BILDER\Franz-Kanada unda Fr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49816"/>
            <a:ext cx="3981014" cy="2639224"/>
          </a:xfrm>
          <a:prstGeom prst="rect">
            <a:avLst/>
          </a:prstGeom>
          <a:noFill/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09600" y="998538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63600 h 1000"/>
              <a:gd name="T6" fmla="*/ 0 w 1000"/>
              <a:gd name="T7" fmla="*/ 1314263600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8027988" y="6308725"/>
            <a:ext cx="420687" cy="385763"/>
            <a:chOff x="1701" y="1791"/>
            <a:chExt cx="2340" cy="2163"/>
          </a:xfrm>
        </p:grpSpPr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3561" y="1791"/>
              <a:ext cx="480" cy="42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2601" y="1791"/>
              <a:ext cx="600" cy="66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3321" y="3594"/>
              <a:ext cx="360" cy="36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2781" y="2814"/>
              <a:ext cx="540" cy="600"/>
            </a:xfrm>
            <a:prstGeom prst="star4">
              <a:avLst>
                <a:gd name="adj" fmla="val 125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1701" y="2514"/>
              <a:ext cx="900" cy="90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76250" y="1700213"/>
            <a:ext cx="62563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 b="1" i="1">
              <a:latin typeface="Bell MT"/>
            </a:endParaRPr>
          </a:p>
          <a:p>
            <a:endParaRPr lang="pt-BR">
              <a:latin typeface="Bell MT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63563" y="476250"/>
            <a:ext cx="82804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i="1" dirty="0"/>
              <a:t>Hüberts</a:t>
            </a:r>
            <a:endParaRPr lang="en-GB" sz="2000" b="1" i="1" dirty="0"/>
          </a:p>
        </p:txBody>
      </p:sp>
      <p:sp>
        <p:nvSpPr>
          <p:cNvPr id="16" name="Textfeld 15"/>
          <p:cNvSpPr txBox="1"/>
          <p:nvPr/>
        </p:nvSpPr>
        <p:spPr>
          <a:xfrm>
            <a:off x="3275856" y="40466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Opas </a:t>
            </a:r>
            <a:r>
              <a:rPr lang="de-DE" dirty="0" err="1" smtClean="0"/>
              <a:t>tales</a:t>
            </a:r>
            <a:endParaRPr lang="pt-BR" dirty="0"/>
          </a:p>
        </p:txBody>
      </p:sp>
      <p:pic>
        <p:nvPicPr>
          <p:cNvPr id="1027" name="Picture 3" descr="D:\Documentos Ingo\HÜBERTTREFFEN 2015\VORSTELLUNGEN\BILDER\Onkel Franz-Kana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24744"/>
            <a:ext cx="3086100" cy="4314825"/>
          </a:xfrm>
          <a:prstGeom prst="rect">
            <a:avLst/>
          </a:prstGeom>
          <a:noFill/>
        </p:spPr>
      </p:pic>
      <p:sp>
        <p:nvSpPr>
          <p:cNvPr id="19" name="Textfeld 18"/>
          <p:cNvSpPr txBox="1"/>
          <p:nvPr/>
        </p:nvSpPr>
        <p:spPr>
          <a:xfrm>
            <a:off x="1403648" y="3933056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Opa Franz </a:t>
            </a:r>
            <a:r>
              <a:rPr lang="de-DE" dirty="0" err="1" smtClean="0"/>
              <a:t>did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same, in Canada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609600" y="998538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63600 h 1000"/>
              <a:gd name="T6" fmla="*/ 0 w 1000"/>
              <a:gd name="T7" fmla="*/ 1314263600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8027988" y="6308725"/>
            <a:ext cx="420687" cy="385763"/>
            <a:chOff x="1701" y="1791"/>
            <a:chExt cx="2340" cy="2163"/>
          </a:xfrm>
        </p:grpSpPr>
        <p:sp>
          <p:nvSpPr>
            <p:cNvPr id="6" name="AutoShape 7"/>
            <p:cNvSpPr>
              <a:spLocks noChangeArrowheads="1"/>
            </p:cNvSpPr>
            <p:nvPr/>
          </p:nvSpPr>
          <p:spPr bwMode="auto">
            <a:xfrm>
              <a:off x="3561" y="1791"/>
              <a:ext cx="480" cy="42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2601" y="1791"/>
              <a:ext cx="600" cy="66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AutoShape 9"/>
            <p:cNvSpPr>
              <a:spLocks noChangeArrowheads="1"/>
            </p:cNvSpPr>
            <p:nvPr/>
          </p:nvSpPr>
          <p:spPr bwMode="auto">
            <a:xfrm>
              <a:off x="3321" y="3594"/>
              <a:ext cx="360" cy="36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AutoShape 10"/>
            <p:cNvSpPr>
              <a:spLocks noChangeArrowheads="1"/>
            </p:cNvSpPr>
            <p:nvPr/>
          </p:nvSpPr>
          <p:spPr bwMode="auto">
            <a:xfrm>
              <a:off x="2781" y="2814"/>
              <a:ext cx="540" cy="600"/>
            </a:xfrm>
            <a:prstGeom prst="star4">
              <a:avLst>
                <a:gd name="adj" fmla="val 125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>
              <a:off x="1701" y="2514"/>
              <a:ext cx="900" cy="90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76250" y="1700213"/>
            <a:ext cx="62563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 b="1" i="1">
              <a:latin typeface="Bell MT"/>
            </a:endParaRPr>
          </a:p>
          <a:p>
            <a:endParaRPr lang="pt-BR">
              <a:latin typeface="Bell MT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63563" y="476250"/>
            <a:ext cx="82804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i="1" dirty="0"/>
              <a:t>Hüberts</a:t>
            </a:r>
            <a:endParaRPr lang="en-GB" sz="2000" b="1" i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275856" y="40466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Grandpa´s</a:t>
            </a:r>
            <a:r>
              <a:rPr lang="de-DE" dirty="0" smtClean="0"/>
              <a:t> </a:t>
            </a:r>
            <a:r>
              <a:rPr lang="de-DE" dirty="0" err="1" smtClean="0"/>
              <a:t>tales</a:t>
            </a:r>
            <a:endParaRPr lang="pt-BR" dirty="0"/>
          </a:p>
        </p:txBody>
      </p:sp>
      <p:pic>
        <p:nvPicPr>
          <p:cNvPr id="2050" name="Picture 2" descr="D:\Documentos Ingo\HÜBERTTREFFEN 2015\VORSTELLUNGEN\BILDER\Maria Kliev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996952"/>
            <a:ext cx="3958552" cy="2952328"/>
          </a:xfrm>
          <a:prstGeom prst="rect">
            <a:avLst/>
          </a:prstGeom>
          <a:noFill/>
        </p:spPr>
      </p:pic>
      <p:pic>
        <p:nvPicPr>
          <p:cNvPr id="2051" name="Picture 3" descr="D:\Documentos Ingo\HÜBERTTREFFEN 2015\VORSTELLUNGEN\BILDER\Heinrich und Blandina Hübe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2324100" cy="3114675"/>
          </a:xfrm>
          <a:prstGeom prst="rect">
            <a:avLst/>
          </a:prstGeom>
          <a:noFill/>
        </p:spPr>
      </p:pic>
      <p:sp>
        <p:nvSpPr>
          <p:cNvPr id="18" name="Textfeld 17"/>
          <p:cNvSpPr txBox="1"/>
          <p:nvPr/>
        </p:nvSpPr>
        <p:spPr>
          <a:xfrm>
            <a:off x="0" y="4725144"/>
            <a:ext cx="53640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Though</a:t>
            </a:r>
            <a:r>
              <a:rPr lang="de-DE" dirty="0" smtClean="0"/>
              <a:t>, </a:t>
            </a:r>
            <a:r>
              <a:rPr lang="de-DE" dirty="0" err="1" smtClean="0"/>
              <a:t>aunt</a:t>
            </a:r>
            <a:r>
              <a:rPr lang="de-DE" dirty="0" smtClean="0"/>
              <a:t> „</a:t>
            </a:r>
            <a:r>
              <a:rPr lang="de-DE" dirty="0" err="1" smtClean="0"/>
              <a:t>Mieche</a:t>
            </a:r>
            <a:r>
              <a:rPr lang="de-DE" dirty="0" smtClean="0"/>
              <a:t>“ </a:t>
            </a:r>
            <a:r>
              <a:rPr lang="de-DE" dirty="0" err="1" smtClean="0"/>
              <a:t>Kliever</a:t>
            </a:r>
            <a:endParaRPr lang="de-DE" dirty="0" smtClean="0"/>
          </a:p>
          <a:p>
            <a:r>
              <a:rPr lang="de-DE" dirty="0" err="1" smtClean="0"/>
              <a:t>told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stories in </a:t>
            </a:r>
            <a:r>
              <a:rPr lang="de-DE" dirty="0" err="1" smtClean="0"/>
              <a:t>his</a:t>
            </a:r>
            <a:r>
              <a:rPr lang="de-DE" dirty="0" smtClean="0"/>
              <a:t> </a:t>
            </a:r>
            <a:r>
              <a:rPr lang="de-DE" dirty="0" err="1" smtClean="0"/>
              <a:t>place</a:t>
            </a:r>
            <a:r>
              <a:rPr lang="de-DE" dirty="0" smtClean="0"/>
              <a:t>.</a:t>
            </a:r>
            <a:endParaRPr lang="pt-BR" dirty="0"/>
          </a:p>
        </p:txBody>
      </p:sp>
      <p:sp>
        <p:nvSpPr>
          <p:cNvPr id="19" name="Textfeld 18"/>
          <p:cNvSpPr txBox="1"/>
          <p:nvPr/>
        </p:nvSpPr>
        <p:spPr>
          <a:xfrm>
            <a:off x="3131840" y="1412776"/>
            <a:ext cx="6366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Opa Heinrich </a:t>
            </a:r>
            <a:r>
              <a:rPr lang="de-DE" dirty="0" err="1" smtClean="0"/>
              <a:t>passed</a:t>
            </a:r>
            <a:r>
              <a:rPr lang="de-DE" dirty="0" smtClean="0"/>
              <a:t> </a:t>
            </a:r>
            <a:r>
              <a:rPr lang="de-DE" dirty="0" err="1" smtClean="0"/>
              <a:t>away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young</a:t>
            </a:r>
            <a:r>
              <a:rPr lang="de-DE" dirty="0" smtClean="0"/>
              <a:t> </a:t>
            </a:r>
            <a:r>
              <a:rPr lang="de-DE" dirty="0" err="1" smtClean="0"/>
              <a:t>age</a:t>
            </a:r>
            <a:r>
              <a:rPr lang="de-DE" dirty="0" smtClean="0"/>
              <a:t>.</a:t>
            </a:r>
          </a:p>
          <a:p>
            <a:r>
              <a:rPr lang="de-DE" dirty="0" smtClean="0"/>
              <a:t>Way </a:t>
            </a:r>
            <a:r>
              <a:rPr lang="de-DE" dirty="0" err="1" smtClean="0"/>
              <a:t>too</a:t>
            </a:r>
            <a:r>
              <a:rPr lang="de-DE" dirty="0" smtClean="0"/>
              <a:t> </a:t>
            </a:r>
            <a:r>
              <a:rPr lang="de-DE" dirty="0" err="1" smtClean="0"/>
              <a:t>young</a:t>
            </a:r>
            <a:r>
              <a:rPr lang="de-DE" dirty="0" smtClean="0"/>
              <a:t>,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his</a:t>
            </a:r>
            <a:r>
              <a:rPr lang="de-DE" dirty="0" smtClean="0"/>
              <a:t> </a:t>
            </a:r>
            <a:r>
              <a:rPr lang="de-DE" dirty="0" err="1" smtClean="0"/>
              <a:t>grandchildren</a:t>
            </a:r>
            <a:r>
              <a:rPr lang="de-DE" dirty="0" smtClean="0"/>
              <a:t>.</a:t>
            </a:r>
            <a:endParaRPr lang="pt-B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609600" y="998538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63600 h 1000"/>
              <a:gd name="T6" fmla="*/ 0 w 1000"/>
              <a:gd name="T7" fmla="*/ 1314263600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8027988" y="6308725"/>
            <a:ext cx="420687" cy="385763"/>
            <a:chOff x="1701" y="1791"/>
            <a:chExt cx="2340" cy="2163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3561" y="1791"/>
              <a:ext cx="480" cy="42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2601" y="1791"/>
              <a:ext cx="600" cy="66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>
              <a:off x="3321" y="3594"/>
              <a:ext cx="360" cy="36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AutoShape 10"/>
            <p:cNvSpPr>
              <a:spLocks noChangeArrowheads="1"/>
            </p:cNvSpPr>
            <p:nvPr/>
          </p:nvSpPr>
          <p:spPr bwMode="auto">
            <a:xfrm>
              <a:off x="2781" y="2814"/>
              <a:ext cx="540" cy="600"/>
            </a:xfrm>
            <a:prstGeom prst="star4">
              <a:avLst>
                <a:gd name="adj" fmla="val 125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1701" y="2514"/>
              <a:ext cx="900" cy="90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76250" y="1700213"/>
            <a:ext cx="62563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 b="1" i="1">
              <a:latin typeface="Bell MT"/>
            </a:endParaRPr>
          </a:p>
          <a:p>
            <a:endParaRPr lang="pt-BR">
              <a:latin typeface="Bell MT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63563" y="476250"/>
            <a:ext cx="82804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i="1" dirty="0"/>
              <a:t>Hüberts</a:t>
            </a:r>
            <a:endParaRPr lang="en-GB" sz="2000" b="1" i="1" dirty="0"/>
          </a:p>
        </p:txBody>
      </p:sp>
      <p:sp>
        <p:nvSpPr>
          <p:cNvPr id="12" name="Textfeld 11"/>
          <p:cNvSpPr txBox="1"/>
          <p:nvPr/>
        </p:nvSpPr>
        <p:spPr>
          <a:xfrm>
            <a:off x="3275856" y="40466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Grandpa´s</a:t>
            </a:r>
            <a:r>
              <a:rPr lang="de-DE" dirty="0" smtClean="0"/>
              <a:t> </a:t>
            </a:r>
            <a:r>
              <a:rPr lang="de-DE" dirty="0" err="1" smtClean="0"/>
              <a:t>tales</a:t>
            </a:r>
            <a:endParaRPr lang="pt-BR" dirty="0"/>
          </a:p>
        </p:txBody>
      </p:sp>
      <p:pic>
        <p:nvPicPr>
          <p:cNvPr id="17" name="Picture 6" descr="C:\Backup Desktop Planning\Documentos Ingo\HÜBERTTREFFEN 2015\VORSTELLUNGEN\Prussia_-_Pomerani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2427922" cy="2030626"/>
          </a:xfrm>
          <a:prstGeom prst="rect">
            <a:avLst/>
          </a:prstGeom>
          <a:noFill/>
        </p:spPr>
      </p:pic>
      <p:pic>
        <p:nvPicPr>
          <p:cNvPr id="18" name="Imagem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3" y="1268760"/>
            <a:ext cx="2592289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7" descr="Guanabara-bay.jpg (434×221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725144"/>
            <a:ext cx="2592586" cy="138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magem 1" descr="Primeiras casas em Stolzplatea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293096"/>
            <a:ext cx="2782061" cy="1871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feld 20"/>
          <p:cNvSpPr txBox="1"/>
          <p:nvPr/>
        </p:nvSpPr>
        <p:spPr>
          <a:xfrm>
            <a:off x="3131840" y="1412776"/>
            <a:ext cx="29370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From</a:t>
            </a:r>
            <a:r>
              <a:rPr lang="de-DE" dirty="0" smtClean="0"/>
              <a:t> Germany,</a:t>
            </a:r>
          </a:p>
          <a:p>
            <a:endParaRPr lang="de-DE" dirty="0" smtClean="0"/>
          </a:p>
          <a:p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Russia</a:t>
            </a:r>
            <a:r>
              <a:rPr lang="de-DE" dirty="0" smtClean="0"/>
              <a:t>…</a:t>
            </a:r>
          </a:p>
          <a:p>
            <a:endParaRPr lang="de-DE" dirty="0" smtClean="0"/>
          </a:p>
          <a:p>
            <a:r>
              <a:rPr lang="de-DE" dirty="0" err="1" smtClean="0"/>
              <a:t>to</a:t>
            </a:r>
            <a:r>
              <a:rPr lang="de-DE" dirty="0" smtClean="0"/>
              <a:t> Canada…</a:t>
            </a:r>
          </a:p>
          <a:p>
            <a:endParaRPr lang="pt-BR" dirty="0"/>
          </a:p>
        </p:txBody>
      </p:sp>
      <p:sp>
        <p:nvSpPr>
          <p:cNvPr id="22" name="Textfeld 21"/>
          <p:cNvSpPr txBox="1"/>
          <p:nvPr/>
        </p:nvSpPr>
        <p:spPr>
          <a:xfrm>
            <a:off x="683568" y="3645024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Brazil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years</a:t>
            </a:r>
            <a:r>
              <a:rPr lang="de-DE" dirty="0" smtClean="0"/>
              <a:t> </a:t>
            </a:r>
            <a:r>
              <a:rPr lang="de-DE" dirty="0" err="1" smtClean="0"/>
              <a:t>at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Krauel</a:t>
            </a:r>
            <a:r>
              <a:rPr lang="de-DE" dirty="0" smtClean="0"/>
              <a:t> </a:t>
            </a:r>
            <a:r>
              <a:rPr lang="de-DE" dirty="0" err="1" smtClean="0"/>
              <a:t>river</a:t>
            </a:r>
            <a:r>
              <a:rPr lang="de-DE" dirty="0" smtClean="0"/>
              <a:t>….</a:t>
            </a:r>
            <a:endParaRPr lang="pt-BR" dirty="0"/>
          </a:p>
        </p:txBody>
      </p:sp>
      <p:sp>
        <p:nvSpPr>
          <p:cNvPr id="23" name="Textfeld 22"/>
          <p:cNvSpPr txBox="1"/>
          <p:nvPr/>
        </p:nvSpPr>
        <p:spPr>
          <a:xfrm>
            <a:off x="3275856" y="4581128"/>
            <a:ext cx="30375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The </a:t>
            </a:r>
            <a:r>
              <a:rPr lang="de-DE" dirty="0" err="1" smtClean="0"/>
              <a:t>huts</a:t>
            </a:r>
            <a:r>
              <a:rPr lang="de-DE" dirty="0" smtClean="0"/>
              <a:t>, </a:t>
            </a:r>
            <a:r>
              <a:rPr lang="de-DE" dirty="0" err="1" smtClean="0"/>
              <a:t>with</a:t>
            </a:r>
            <a:endParaRPr lang="de-DE" dirty="0" smtClean="0"/>
          </a:p>
          <a:p>
            <a:r>
              <a:rPr lang="de-DE" dirty="0" err="1" smtClean="0"/>
              <a:t>roofs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endParaRPr lang="de-DE" dirty="0" smtClean="0"/>
          </a:p>
          <a:p>
            <a:r>
              <a:rPr lang="de-DE" dirty="0" err="1" smtClean="0"/>
              <a:t>Banana</a:t>
            </a:r>
            <a:r>
              <a:rPr lang="de-DE" dirty="0" smtClean="0"/>
              <a:t> </a:t>
            </a:r>
            <a:r>
              <a:rPr lang="de-DE" dirty="0" err="1" smtClean="0"/>
              <a:t>leaves</a:t>
            </a:r>
            <a:r>
              <a:rPr lang="de-DE" dirty="0" smtClean="0"/>
              <a:t>…</a:t>
            </a:r>
          </a:p>
          <a:p>
            <a:endParaRPr lang="de-DE" dirty="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4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" name="AutoShape 5"/>
          <p:cNvSpPr>
            <a:spLocks noChangeArrowheads="1"/>
          </p:cNvSpPr>
          <p:nvPr/>
        </p:nvSpPr>
        <p:spPr bwMode="auto">
          <a:xfrm>
            <a:off x="609600" y="998538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63600 h 1000"/>
              <a:gd name="T6" fmla="*/ 0 w 1000"/>
              <a:gd name="T7" fmla="*/ 1314263600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8027988" y="6308725"/>
            <a:ext cx="420687" cy="385763"/>
            <a:chOff x="1701" y="1791"/>
            <a:chExt cx="2340" cy="2163"/>
          </a:xfrm>
        </p:grpSpPr>
        <p:sp>
          <p:nvSpPr>
            <p:cNvPr id="5" name="AutoShape 7"/>
            <p:cNvSpPr>
              <a:spLocks noChangeArrowheads="1"/>
            </p:cNvSpPr>
            <p:nvPr/>
          </p:nvSpPr>
          <p:spPr bwMode="auto">
            <a:xfrm>
              <a:off x="3561" y="1791"/>
              <a:ext cx="480" cy="42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>
              <a:off x="2601" y="1791"/>
              <a:ext cx="600" cy="66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AutoShape 9"/>
            <p:cNvSpPr>
              <a:spLocks noChangeArrowheads="1"/>
            </p:cNvSpPr>
            <p:nvPr/>
          </p:nvSpPr>
          <p:spPr bwMode="auto">
            <a:xfrm>
              <a:off x="3321" y="3594"/>
              <a:ext cx="360" cy="36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AutoShape 10"/>
            <p:cNvSpPr>
              <a:spLocks noChangeArrowheads="1"/>
            </p:cNvSpPr>
            <p:nvPr/>
          </p:nvSpPr>
          <p:spPr bwMode="auto">
            <a:xfrm>
              <a:off x="2781" y="2814"/>
              <a:ext cx="540" cy="600"/>
            </a:xfrm>
            <a:prstGeom prst="star4">
              <a:avLst>
                <a:gd name="adj" fmla="val 125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1701" y="2514"/>
              <a:ext cx="900" cy="90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76250" y="1700213"/>
            <a:ext cx="62563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 b="1" i="1">
              <a:latin typeface="Bell MT"/>
            </a:endParaRPr>
          </a:p>
          <a:p>
            <a:endParaRPr lang="pt-BR">
              <a:latin typeface="Bell MT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63563" y="476250"/>
            <a:ext cx="82804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i="1" dirty="0"/>
              <a:t>Hüberts</a:t>
            </a:r>
            <a:endParaRPr lang="en-GB" sz="2000" b="1" i="1" dirty="0"/>
          </a:p>
        </p:txBody>
      </p:sp>
      <p:sp>
        <p:nvSpPr>
          <p:cNvPr id="12" name="Textfeld 11"/>
          <p:cNvSpPr txBox="1"/>
          <p:nvPr/>
        </p:nvSpPr>
        <p:spPr>
          <a:xfrm>
            <a:off x="3275856" y="40466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Grandpa´s</a:t>
            </a:r>
            <a:r>
              <a:rPr lang="de-DE" dirty="0" smtClean="0"/>
              <a:t> Tales</a:t>
            </a:r>
            <a:endParaRPr lang="pt-BR" dirty="0"/>
          </a:p>
        </p:txBody>
      </p:sp>
      <p:sp>
        <p:nvSpPr>
          <p:cNvPr id="17" name="Textfeld 16"/>
          <p:cNvSpPr txBox="1"/>
          <p:nvPr/>
        </p:nvSpPr>
        <p:spPr>
          <a:xfrm>
            <a:off x="2771800" y="1484784"/>
            <a:ext cx="34410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All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makes</a:t>
            </a:r>
            <a:r>
              <a:rPr lang="de-DE" dirty="0" smtClean="0"/>
              <a:t> </a:t>
            </a:r>
            <a:r>
              <a:rPr lang="de-DE" dirty="0" err="1" smtClean="0"/>
              <a:t>us</a:t>
            </a:r>
            <a:r>
              <a:rPr lang="de-DE" dirty="0" smtClean="0"/>
              <a:t> </a:t>
            </a:r>
            <a:r>
              <a:rPr lang="de-DE" dirty="0" err="1" smtClean="0"/>
              <a:t>think</a:t>
            </a:r>
            <a:r>
              <a:rPr lang="de-DE" dirty="0" smtClean="0"/>
              <a:t> a </a:t>
            </a:r>
            <a:r>
              <a:rPr lang="de-DE" dirty="0" err="1" smtClean="0"/>
              <a:t>lot</a:t>
            </a:r>
            <a:r>
              <a:rPr lang="de-DE" dirty="0" smtClean="0"/>
              <a:t>, </a:t>
            </a:r>
            <a:r>
              <a:rPr lang="de-DE" dirty="0" err="1" smtClean="0"/>
              <a:t>today</a:t>
            </a:r>
            <a:r>
              <a:rPr lang="de-DE" dirty="0" smtClean="0"/>
              <a:t>… </a:t>
            </a:r>
          </a:p>
          <a:p>
            <a:endParaRPr lang="de-DE" dirty="0" smtClean="0"/>
          </a:p>
          <a:p>
            <a:r>
              <a:rPr lang="de-DE" dirty="0" smtClean="0"/>
              <a:t>The stories </a:t>
            </a:r>
            <a:r>
              <a:rPr lang="de-DE" dirty="0" err="1" smtClean="0"/>
              <a:t>from</a:t>
            </a:r>
            <a:r>
              <a:rPr lang="de-DE" dirty="0" smtClean="0"/>
              <a:t> Erwin ….</a:t>
            </a:r>
          </a:p>
          <a:p>
            <a:endParaRPr lang="pt-BR" dirty="0"/>
          </a:p>
        </p:txBody>
      </p:sp>
      <p:sp>
        <p:nvSpPr>
          <p:cNvPr id="18" name="Textfeld 17"/>
          <p:cNvSpPr txBox="1"/>
          <p:nvPr/>
        </p:nvSpPr>
        <p:spPr>
          <a:xfrm>
            <a:off x="683568" y="4221088"/>
            <a:ext cx="6861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canadian</a:t>
            </a:r>
            <a:r>
              <a:rPr lang="de-DE" dirty="0" smtClean="0"/>
              <a:t> </a:t>
            </a:r>
            <a:r>
              <a:rPr lang="de-DE" dirty="0" err="1" smtClean="0"/>
              <a:t>cousins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quite</a:t>
            </a:r>
            <a:r>
              <a:rPr lang="de-DE" dirty="0" smtClean="0"/>
              <a:t> </a:t>
            </a:r>
            <a:r>
              <a:rPr lang="de-DE" dirty="0" err="1" smtClean="0"/>
              <a:t>similar</a:t>
            </a:r>
            <a:r>
              <a:rPr lang="de-DE" dirty="0" smtClean="0"/>
              <a:t>….</a:t>
            </a:r>
            <a:endParaRPr lang="pt-BR" dirty="0"/>
          </a:p>
        </p:txBody>
      </p:sp>
      <p:pic>
        <p:nvPicPr>
          <p:cNvPr id="3074" name="Picture 2" descr="D:\Documentos Ingo\HÜBERTTREFFEN 2015\VORSTELLUNGEN\BILDER\Denkender Ma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65733"/>
            <a:ext cx="1656184" cy="2598934"/>
          </a:xfrm>
          <a:prstGeom prst="rect">
            <a:avLst/>
          </a:prstGeom>
          <a:noFill/>
        </p:spPr>
      </p:pic>
      <p:pic>
        <p:nvPicPr>
          <p:cNvPr id="3075" name="Picture 3" descr="D:\Documentos Ingo\HÜBERTTREFFEN 2015\VORSTELLUNGEN\BILDER\collective-memo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196752"/>
            <a:ext cx="2681052" cy="2664296"/>
          </a:xfrm>
          <a:prstGeom prst="rect">
            <a:avLst/>
          </a:prstGeom>
          <a:noFill/>
        </p:spPr>
      </p:pic>
      <p:sp>
        <p:nvSpPr>
          <p:cNvPr id="19" name="Textfeld 18"/>
          <p:cNvSpPr txBox="1"/>
          <p:nvPr/>
        </p:nvSpPr>
        <p:spPr>
          <a:xfrm>
            <a:off x="467544" y="5517232"/>
            <a:ext cx="8898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shows</a:t>
            </a:r>
            <a:r>
              <a:rPr lang="de-DE" dirty="0" smtClean="0"/>
              <a:t> a </a:t>
            </a:r>
            <a:r>
              <a:rPr lang="de-DE" dirty="0" err="1" smtClean="0"/>
              <a:t>collective</a:t>
            </a:r>
            <a:r>
              <a:rPr lang="de-DE" dirty="0" smtClean="0"/>
              <a:t> </a:t>
            </a:r>
            <a:r>
              <a:rPr lang="de-DE" dirty="0" err="1" smtClean="0"/>
              <a:t>memory</a:t>
            </a:r>
            <a:r>
              <a:rPr lang="de-DE" dirty="0" smtClean="0"/>
              <a:t> </a:t>
            </a:r>
            <a:r>
              <a:rPr lang="de-DE" dirty="0" err="1" smtClean="0"/>
              <a:t>within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family</a:t>
            </a:r>
            <a:endParaRPr lang="pt-B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Documentos Ingo\HÜBERTTREFFEN 2015\VORSTELLUNGEN\BILDER\Alter Ma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356992"/>
            <a:ext cx="1435100" cy="2159000"/>
          </a:xfrm>
          <a:prstGeom prst="rect">
            <a:avLst/>
          </a:prstGeom>
          <a:noFill/>
        </p:spPr>
      </p:pic>
      <p:pic>
        <p:nvPicPr>
          <p:cNvPr id="4099" name="Picture 3" descr="D:\Documentos Ingo\HÜBERTTREFFEN 2015\VORSTELLUNGEN\BILDER\Überleg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2159000" cy="1447800"/>
          </a:xfrm>
          <a:prstGeom prst="rect">
            <a:avLst/>
          </a:prstGeom>
          <a:noFill/>
        </p:spPr>
      </p:pic>
      <p:sp>
        <p:nvSpPr>
          <p:cNvPr id="4" name="Line 4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609600" y="998538"/>
            <a:ext cx="7958138" cy="109537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1314263600 h 1000"/>
              <a:gd name="T6" fmla="*/ 0 w 1000"/>
              <a:gd name="T7" fmla="*/ 1314263600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8027988" y="6308725"/>
            <a:ext cx="420687" cy="385763"/>
            <a:chOff x="1701" y="1791"/>
            <a:chExt cx="2340" cy="2163"/>
          </a:xfrm>
        </p:grpSpPr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3561" y="1791"/>
              <a:ext cx="480" cy="42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2601" y="1791"/>
              <a:ext cx="600" cy="66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3321" y="3594"/>
              <a:ext cx="360" cy="36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>
              <a:off x="2781" y="2814"/>
              <a:ext cx="540" cy="600"/>
            </a:xfrm>
            <a:prstGeom prst="star4">
              <a:avLst>
                <a:gd name="adj" fmla="val 125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1701" y="2514"/>
              <a:ext cx="900" cy="900"/>
            </a:xfrm>
            <a:prstGeom prst="star4">
              <a:avLst>
                <a:gd name="adj" fmla="val 12500"/>
              </a:avLst>
            </a:prstGeom>
            <a:solidFill>
              <a:srgbClr val="000000">
                <a:alpha val="92940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476250" y="1700213"/>
            <a:ext cx="6256338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2800" b="1" i="1">
              <a:latin typeface="Bell MT"/>
            </a:endParaRPr>
          </a:p>
          <a:p>
            <a:endParaRPr lang="pt-BR">
              <a:latin typeface="Bell MT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63563" y="476250"/>
            <a:ext cx="8280400" cy="576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defTabSz="449263" hangingPunct="0">
              <a:lnSpc>
                <a:spcPct val="124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i="1" dirty="0"/>
              <a:t>Hüberts</a:t>
            </a:r>
            <a:endParaRPr lang="en-GB" sz="2000" b="1" i="1" dirty="0"/>
          </a:p>
        </p:txBody>
      </p:sp>
      <p:sp>
        <p:nvSpPr>
          <p:cNvPr id="14" name="Textfeld 13"/>
          <p:cNvSpPr txBox="1"/>
          <p:nvPr/>
        </p:nvSpPr>
        <p:spPr>
          <a:xfrm>
            <a:off x="3275856" y="404664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Grandpa´s</a:t>
            </a:r>
            <a:r>
              <a:rPr lang="de-DE" dirty="0" smtClean="0"/>
              <a:t> </a:t>
            </a:r>
            <a:r>
              <a:rPr lang="de-DE" dirty="0" err="1" smtClean="0"/>
              <a:t>tales</a:t>
            </a:r>
            <a:endParaRPr lang="pt-BR" dirty="0"/>
          </a:p>
        </p:txBody>
      </p:sp>
      <p:sp>
        <p:nvSpPr>
          <p:cNvPr id="15" name="Textfeld 14"/>
          <p:cNvSpPr txBox="1"/>
          <p:nvPr/>
        </p:nvSpPr>
        <p:spPr>
          <a:xfrm>
            <a:off x="2771800" y="1700808"/>
            <a:ext cx="34410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coud</a:t>
            </a:r>
            <a:r>
              <a:rPr lang="de-DE" dirty="0" smtClean="0"/>
              <a:t> </a:t>
            </a:r>
            <a:r>
              <a:rPr lang="de-DE" dirty="0" err="1" smtClean="0"/>
              <a:t>that</a:t>
            </a:r>
            <a:r>
              <a:rPr lang="de-DE" dirty="0" smtClean="0"/>
              <a:t> </a:t>
            </a:r>
            <a:r>
              <a:rPr lang="de-DE" dirty="0" err="1" smtClean="0"/>
              <a:t>mean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us</a:t>
            </a:r>
            <a:r>
              <a:rPr lang="de-DE" dirty="0" smtClean="0"/>
              <a:t>?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benefits</a:t>
            </a:r>
            <a:r>
              <a:rPr lang="de-DE" dirty="0" smtClean="0"/>
              <a:t> </a:t>
            </a:r>
            <a:r>
              <a:rPr lang="de-DE" dirty="0" err="1" smtClean="0"/>
              <a:t>coud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draw</a:t>
            </a:r>
            <a:r>
              <a:rPr lang="de-DE" dirty="0" smtClean="0"/>
              <a:t> </a:t>
            </a:r>
            <a:r>
              <a:rPr lang="de-DE" dirty="0" err="1" smtClean="0"/>
              <a:t>therefrom</a:t>
            </a:r>
            <a:r>
              <a:rPr lang="de-DE" dirty="0" smtClean="0"/>
              <a:t> ?</a:t>
            </a:r>
          </a:p>
          <a:p>
            <a:endParaRPr lang="pt-BR" dirty="0"/>
          </a:p>
        </p:txBody>
      </p:sp>
      <p:sp>
        <p:nvSpPr>
          <p:cNvPr id="16" name="Textfeld 15"/>
          <p:cNvSpPr txBox="1"/>
          <p:nvPr/>
        </p:nvSpPr>
        <p:spPr>
          <a:xfrm>
            <a:off x="1043608" y="5373216"/>
            <a:ext cx="5293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us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descendants</a:t>
            </a:r>
            <a:r>
              <a:rPr lang="de-DE" dirty="0" smtClean="0"/>
              <a:t> ?</a:t>
            </a:r>
            <a:endParaRPr lang="pt-BR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erfil">
  <a:themeElements>
    <a:clrScheme name="Perfil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Telest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erfil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rfil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rfil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Profile</Template>
  <TotalTime>0</TotalTime>
  <Words>719</Words>
  <Application>Microsoft Office PowerPoint</Application>
  <PresentationFormat>On-screen Show (4:3)</PresentationFormat>
  <Paragraphs>186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Perfil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Karla Langer Dorini Ferreira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Karla Langer Dorini Ferreira</dc:creator>
  <cp:lastModifiedBy>Marg</cp:lastModifiedBy>
  <cp:revision>180</cp:revision>
  <dcterms:created xsi:type="dcterms:W3CDTF">2009-04-29T19:08:37Z</dcterms:created>
  <dcterms:modified xsi:type="dcterms:W3CDTF">2015-07-10T23:21:48Z</dcterms:modified>
</cp:coreProperties>
</file>